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3" r:id="rId4"/>
    <p:sldMasterId id="2147483714" r:id="rId5"/>
    <p:sldMasterId id="214748371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Lst>
  <p:sldSz cy="5143500" cx="9144000"/>
  <p:notesSz cx="6858000" cy="9144000"/>
  <p:embeddedFontLst>
    <p:embeddedFont>
      <p:font typeface="Roboto"/>
      <p:regular r:id="rId153"/>
      <p:bold r:id="rId154"/>
      <p:italic r:id="rId155"/>
      <p:boldItalic r:id="rId156"/>
    </p:embeddedFont>
    <p:embeddedFont>
      <p:font typeface="Roboto Condensed"/>
      <p:regular r:id="rId157"/>
      <p:bold r:id="rId158"/>
      <p:italic r:id="rId159"/>
      <p:boldItalic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slideMaster" Target="slideMasters/slideMaster1.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2.xml"/><Relationship Id="rId147" Type="http://schemas.openxmlformats.org/officeDocument/2006/relationships/slide" Target="slides/slide140.xml"/><Relationship Id="rId6" Type="http://schemas.openxmlformats.org/officeDocument/2006/relationships/slideMaster" Target="slideMasters/slideMaster3.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160" Type="http://schemas.openxmlformats.org/officeDocument/2006/relationships/font" Target="fonts/RobotoCondensed-boldItalic.fntdata"/><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RobotoCondensed-italic.fntdata"/><Relationship Id="rId59" Type="http://schemas.openxmlformats.org/officeDocument/2006/relationships/slide" Target="slides/slide52.xml"/><Relationship Id="rId154" Type="http://schemas.openxmlformats.org/officeDocument/2006/relationships/font" Target="fonts/Roboto-bold.fntdata"/><Relationship Id="rId58" Type="http://schemas.openxmlformats.org/officeDocument/2006/relationships/slide" Target="slides/slide51.xml"/><Relationship Id="rId153" Type="http://schemas.openxmlformats.org/officeDocument/2006/relationships/font" Target="fonts/Roboto-regular.fntdata"/><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font" Target="fonts/RobotoCondensed-bold.fntdata"/><Relationship Id="rId157" Type="http://schemas.openxmlformats.org/officeDocument/2006/relationships/font" Target="fonts/RobotoCondensed-regular.fntdata"/><Relationship Id="rId156" Type="http://schemas.openxmlformats.org/officeDocument/2006/relationships/font" Target="fonts/Roboto-boldItalic.fntdata"/><Relationship Id="rId155"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3f722bf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3f722bf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6b75c1cb3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6b75c1cb3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3e39f9f750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3e39f9f750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3e39f9f750_3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3e39f9f750_3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3e39f9f750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3e39f9f750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477ac760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477ac760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477ac7603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477ac7603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477ac7603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477ac7603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3e39f9f750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3e39f9f750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fe177095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fe177095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fe1770958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fe177095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fe1770958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fe1770958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cba2b6bc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cba2b6bc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3e39f9f750_3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3e39f9f750_3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3e39f9f750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3e39f9f750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3e39f9f750_2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3e39f9f750_2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3e39f9f750_3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13e39f9f750_3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3e39f9f750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3e39f9f750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477ac7603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477ac7603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3e39f9f750_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3e39f9f750_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3e39f9f750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3e39f9f750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477ac7603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477ac7603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3e39f9f750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3e39f9f750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cba2b6bc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cba2b6bc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3e39f9f750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3e39f9f750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3e39f9f750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3e39f9f750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477ac7603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477ac7603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3e39f9f750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3e39f9f750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3e39f9f750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3e39f9f750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477ac7603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477ac7603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3e39f9f750_3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3e39f9f750_3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13e39f9f750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13e39f9f750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477ac7603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477ac760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13e39f9f750_3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13e39f9f750_3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36b75c1cb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36b75c1c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3e39f9f750_3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3e39f9f750_3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1477ac7603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1477ac7603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3e39f9f750_3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3e39f9f750_3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13e39f9f750_3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13e39f9f750_3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3e39f9f750_3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3e39f9f750_3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13e39f9f750_3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13e39f9f750_3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3e39f9f750_3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3e39f9f750_3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3e39f9f750_3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3e39f9f750_3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3e39f9f750_3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3e39f9f750_3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3e39f9f750_3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13e39f9f750_3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6b75c1cb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6b75c1cb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e39f9f750_3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e39f9f750_3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13e39f9f750_3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13e39f9f750_3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3e39f9f750_3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3e39f9f750_3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13e39f9f750_3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13e39f9f750_3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13e39f9f750_3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13e39f9f750_3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3e39f9f750_3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3e39f9f750_3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6b75c1cb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6b75c1cb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Sử dụng useEffect khi suy nghĩ về các trường hợp state A thay đổi thì cần phải làm gì.</a:t>
            </a:r>
            <a:endParaRPr/>
          </a:p>
          <a:p>
            <a:pPr indent="0" lvl="0" marL="0" rtl="0" algn="l">
              <a:spcBef>
                <a:spcPts val="0"/>
              </a:spcBef>
              <a:spcAft>
                <a:spcPts val="0"/>
              </a:spcAft>
              <a:buClr>
                <a:schemeClr val="dk1"/>
              </a:buClr>
              <a:buSzPts val="1100"/>
              <a:buFont typeface="Arial"/>
              <a:buNone/>
            </a:pPr>
            <a:r>
              <a:rPr lang="vi"/>
              <a:t>Sử dụng useEffect khi state A thay đổi kéo theo 1 chuỗi các thay đổi.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cba2b6bc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cba2b6bc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cba2b6bc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cba2b6bc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cba2b6bc1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cba2b6bc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cba2b6bc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cba2b6bc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3f722bf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3f722bf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cba2b6bc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cba2b6bc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d6c46c7f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3d6c46c7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6b75c1cb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6b75c1cb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4a415833e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4a415833e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4a415833e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4a415833e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4a415833e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4a415833e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6b75c1cb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6b75c1cb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6b75c1cb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6b75c1cb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6b75c1cb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6b75c1cb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36b75c1cb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36b75c1cb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6b75c1c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6b75c1c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4a415833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4a415833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36b75c1cb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36b75c1cb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6b75c1cb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6b75c1cb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6b75c1cb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6b75c1cb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6b75c1cb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36b75c1cb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36b75c1cb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36b75c1cb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36b75c1cb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36b75c1cb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6b75c1cb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36b75c1cb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36b75c1cb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36b75c1cb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6b75c1cb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36b75c1cb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3f722bff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3f722bff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6b75c1cb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6b75c1cb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6b75c1cb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36b75c1cb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36b75c1cb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36b75c1cb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36b75c1cb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36b75c1cb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36b75c1cb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36b75c1cb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36b75c1cb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36b75c1cb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36b75c1cb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36b75c1cb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36b75c1cb3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36b75c1cb3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3e8d45fa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3e8d45fa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3e8d45fa9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3e8d45fa9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3f722bff7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3f722bff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e8d45fa9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3e8d45fa9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3e8d45fa9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3e8d45fa9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e8d45fa9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3e8d45fa9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e8d45fa9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3e8d45fa9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3e8d45fa9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3e8d45fa9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e8d45fa9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e8d45fa9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e8d45fa9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3e8d45fa9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3e8d45fa9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3e8d45fa9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3e8d45fa9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3e8d45fa9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3e8d45fa9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3e8d45fa9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3f722bff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3f722bff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3e8d45fa9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3e8d45fa9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36c70a65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36c70a6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3e39f9f75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3e39f9f75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4a415833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4a415833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4a415833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4a415833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4a415833e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4a415833e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4a415833e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4a415833e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3e39f9f75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3e39f9f75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3e39f9f750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3e39f9f750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3e39f9f750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3e39f9f750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3cba2b6bc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3cba2b6bc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3e39f9f750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3e39f9f750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3e39f9f750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3e39f9f750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3e39f9f750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3e39f9f750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3e39f9f750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3e39f9f750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3e39f9f750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3e39f9f750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3e39f9f75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3e39f9f750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3e39f9f750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3e39f9f750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3e39f9f750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3e39f9f750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3e39f9f750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3e39f9f750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3e39f9f750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3e39f9f750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6b75c1cb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6b75c1cb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3e39f9f750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3e39f9f750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3e39f9f750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3e39f9f750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3e39f9f750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3e39f9f750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3e39f9f750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3e39f9f750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3e39f9f750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3e39f9f750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3e39f9f750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3e39f9f750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3e39f9f750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3e39f9f750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3e39f9f750_3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3e39f9f750_3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3e39f9f750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3e39f9f750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3e39f9f750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3e39f9f750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cba2b6bc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cba2b6bc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3e39f9f750_3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3e39f9f750_3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3e39f9f750_3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3e39f9f750_3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3e39f9f750_3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3e39f9f750_3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3e39f9f750_3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3e39f9f750_3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3e39f9f750_3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3e39f9f750_3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3e39f9f750_3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3e39f9f750_3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3e39f9f750_3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3e39f9f750_3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477ac760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1477ac760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3e39f9f750_3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3e39f9f750_3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477ac760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477ac760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aster - one row" type="title">
  <p:cSld name="TITLE">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 name="Google Shape;55;p14"/>
          <p:cNvSpPr txBox="1"/>
          <p:nvPr>
            <p:ph type="ctrTitle"/>
          </p:nvPr>
        </p:nvSpPr>
        <p:spPr>
          <a:xfrm>
            <a:off x="3477482" y="3674157"/>
            <a:ext cx="5372100" cy="5289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3000"/>
              <a:buFont typeface="Roboto Condensed"/>
              <a:buNone/>
              <a:defRPr sz="3000">
                <a:latin typeface="Roboto Condensed"/>
                <a:ea typeface="Roboto Condensed"/>
                <a:cs typeface="Roboto Condensed"/>
                <a:sym typeface="Roboto Condensed"/>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 name="Google Shape;56;p14"/>
          <p:cNvSpPr txBox="1"/>
          <p:nvPr>
            <p:ph idx="1" type="subTitle"/>
          </p:nvPr>
        </p:nvSpPr>
        <p:spPr>
          <a:xfrm>
            <a:off x="3498201" y="4074335"/>
            <a:ext cx="5344200" cy="338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700"/>
              <a:buFont typeface="Roboto Condensed"/>
              <a:buNone/>
              <a:defRPr sz="1700">
                <a:latin typeface="Roboto Condensed"/>
                <a:ea typeface="Roboto Condensed"/>
                <a:cs typeface="Roboto Condensed"/>
                <a:sym typeface="Roboto Condensed"/>
              </a:defRPr>
            </a:lvl1pPr>
            <a:lvl2pPr lvl="1" rtl="0" algn="ctr">
              <a:lnSpc>
                <a:spcPct val="90000"/>
              </a:lnSpc>
              <a:spcBef>
                <a:spcPts val="400"/>
              </a:spcBef>
              <a:spcAft>
                <a:spcPts val="0"/>
              </a:spcAft>
              <a:buClr>
                <a:schemeClr val="dk1"/>
              </a:buClr>
              <a:buSzPts val="1500"/>
              <a:buFont typeface="Roboto Condensed"/>
              <a:buNone/>
              <a:defRPr sz="1500">
                <a:latin typeface="Roboto Condensed"/>
                <a:ea typeface="Roboto Condensed"/>
                <a:cs typeface="Roboto Condensed"/>
                <a:sym typeface="Roboto Condensed"/>
              </a:defRPr>
            </a:lvl2pPr>
            <a:lvl3pPr lvl="2" rtl="0" algn="ctr">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3pPr>
            <a:lvl4pPr lvl="3"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4pPr>
            <a:lvl5pPr lvl="4"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5pPr>
            <a:lvl6pPr lvl="5"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6pPr>
            <a:lvl7pPr lvl="6"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7pPr>
            <a:lvl8pPr lvl="7"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8pPr>
            <a:lvl9pPr lvl="8"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aster - multi row">
  <p:cSld name="TITLE_2">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5"/>
          <p:cNvSpPr txBox="1"/>
          <p:nvPr>
            <p:ph type="ctrTitle"/>
          </p:nvPr>
        </p:nvSpPr>
        <p:spPr>
          <a:xfrm>
            <a:off x="1611000" y="1025925"/>
            <a:ext cx="5922000" cy="3079800"/>
          </a:xfrm>
          <a:prstGeom prst="rect">
            <a:avLst/>
          </a:prstGeom>
          <a:noFill/>
          <a:ln>
            <a:noFill/>
          </a:ln>
        </p:spPr>
        <p:txBody>
          <a:bodyPr anchorCtr="0" anchor="ctr" bIns="34275" lIns="68575" spcFirstLastPara="1" rIns="68575" wrap="square" tIns="34275">
            <a:noAutofit/>
          </a:bodyPr>
          <a:lstStyle>
            <a:lvl1pPr lvl="0" rtl="0" algn="ctr">
              <a:lnSpc>
                <a:spcPct val="115000"/>
              </a:lnSpc>
              <a:spcBef>
                <a:spcPts val="0"/>
              </a:spcBef>
              <a:spcAft>
                <a:spcPts val="0"/>
              </a:spcAft>
              <a:buClr>
                <a:srgbClr val="FFFFFF"/>
              </a:buClr>
              <a:buSzPts val="3600"/>
              <a:buFont typeface="Roboto Condensed"/>
              <a:buNone/>
              <a:defRPr sz="3600">
                <a:solidFill>
                  <a:srgbClr val="FFFFFF"/>
                </a:solidFill>
                <a:latin typeface="Roboto Condensed"/>
                <a:ea typeface="Roboto Condensed"/>
                <a:cs typeface="Roboto Condensed"/>
                <a:sym typeface="Roboto Condensed"/>
              </a:defRPr>
            </a:lvl1pPr>
            <a:lvl2pPr lvl="1" rtl="0" algn="ctr">
              <a:lnSpc>
                <a:spcPct val="115000"/>
              </a:lnSpc>
              <a:spcBef>
                <a:spcPts val="0"/>
              </a:spcBef>
              <a:spcAft>
                <a:spcPts val="0"/>
              </a:spcAft>
              <a:buClr>
                <a:srgbClr val="FFFFFF"/>
              </a:buClr>
              <a:buSzPts val="3600"/>
              <a:buNone/>
              <a:defRPr sz="3600">
                <a:solidFill>
                  <a:srgbClr val="FFFFFF"/>
                </a:solidFill>
              </a:defRPr>
            </a:lvl2pPr>
            <a:lvl3pPr lvl="2" rtl="0" algn="ctr">
              <a:lnSpc>
                <a:spcPct val="115000"/>
              </a:lnSpc>
              <a:spcBef>
                <a:spcPts val="0"/>
              </a:spcBef>
              <a:spcAft>
                <a:spcPts val="0"/>
              </a:spcAft>
              <a:buClr>
                <a:srgbClr val="FFFFFF"/>
              </a:buClr>
              <a:buSzPts val="3600"/>
              <a:buNone/>
              <a:defRPr sz="3600">
                <a:solidFill>
                  <a:srgbClr val="FFFFFF"/>
                </a:solidFill>
              </a:defRPr>
            </a:lvl3pPr>
            <a:lvl4pPr lvl="3" rtl="0" algn="ctr">
              <a:lnSpc>
                <a:spcPct val="115000"/>
              </a:lnSpc>
              <a:spcBef>
                <a:spcPts val="0"/>
              </a:spcBef>
              <a:spcAft>
                <a:spcPts val="0"/>
              </a:spcAft>
              <a:buClr>
                <a:srgbClr val="FFFFFF"/>
              </a:buClr>
              <a:buSzPts val="3600"/>
              <a:buNone/>
              <a:defRPr sz="3600">
                <a:solidFill>
                  <a:srgbClr val="FFFFFF"/>
                </a:solidFill>
              </a:defRPr>
            </a:lvl4pPr>
            <a:lvl5pPr lvl="4" rtl="0" algn="ctr">
              <a:lnSpc>
                <a:spcPct val="115000"/>
              </a:lnSpc>
              <a:spcBef>
                <a:spcPts val="0"/>
              </a:spcBef>
              <a:spcAft>
                <a:spcPts val="0"/>
              </a:spcAft>
              <a:buClr>
                <a:srgbClr val="FFFFFF"/>
              </a:buClr>
              <a:buSzPts val="3600"/>
              <a:buNone/>
              <a:defRPr sz="3600">
                <a:solidFill>
                  <a:srgbClr val="FFFFFF"/>
                </a:solidFill>
              </a:defRPr>
            </a:lvl5pPr>
            <a:lvl6pPr lvl="5" rtl="0" algn="ctr">
              <a:lnSpc>
                <a:spcPct val="115000"/>
              </a:lnSpc>
              <a:spcBef>
                <a:spcPts val="0"/>
              </a:spcBef>
              <a:spcAft>
                <a:spcPts val="0"/>
              </a:spcAft>
              <a:buClr>
                <a:srgbClr val="FFFFFF"/>
              </a:buClr>
              <a:buSzPts val="3600"/>
              <a:buNone/>
              <a:defRPr sz="3600">
                <a:solidFill>
                  <a:srgbClr val="FFFFFF"/>
                </a:solidFill>
              </a:defRPr>
            </a:lvl6pPr>
            <a:lvl7pPr lvl="6" rtl="0" algn="ctr">
              <a:lnSpc>
                <a:spcPct val="115000"/>
              </a:lnSpc>
              <a:spcBef>
                <a:spcPts val="0"/>
              </a:spcBef>
              <a:spcAft>
                <a:spcPts val="0"/>
              </a:spcAft>
              <a:buClr>
                <a:srgbClr val="FFFFFF"/>
              </a:buClr>
              <a:buSzPts val="3600"/>
              <a:buNone/>
              <a:defRPr sz="3600">
                <a:solidFill>
                  <a:srgbClr val="FFFFFF"/>
                </a:solidFill>
              </a:defRPr>
            </a:lvl7pPr>
            <a:lvl8pPr lvl="7" rtl="0" algn="ctr">
              <a:lnSpc>
                <a:spcPct val="115000"/>
              </a:lnSpc>
              <a:spcBef>
                <a:spcPts val="0"/>
              </a:spcBef>
              <a:spcAft>
                <a:spcPts val="0"/>
              </a:spcAft>
              <a:buClr>
                <a:srgbClr val="FFFFFF"/>
              </a:buClr>
              <a:buSzPts val="3600"/>
              <a:buNone/>
              <a:defRPr sz="3600">
                <a:solidFill>
                  <a:srgbClr val="FFFFFF"/>
                </a:solidFill>
              </a:defRPr>
            </a:lvl8pPr>
            <a:lvl9pPr lvl="8" rtl="0" algn="ctr">
              <a:lnSpc>
                <a:spcPct val="115000"/>
              </a:lnSpc>
              <a:spcBef>
                <a:spcPts val="0"/>
              </a:spcBef>
              <a:spcAft>
                <a:spcPts val="0"/>
              </a:spcAft>
              <a:buClr>
                <a:srgbClr val="FFFFFF"/>
              </a:buClr>
              <a:buSzPts val="3600"/>
              <a:buNone/>
              <a:defRPr sz="36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TITLE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6"/>
          <p:cNvSpPr txBox="1"/>
          <p:nvPr>
            <p:ph type="ctrTitle"/>
          </p:nvPr>
        </p:nvSpPr>
        <p:spPr>
          <a:xfrm>
            <a:off x="1387175" y="1800225"/>
            <a:ext cx="6408900" cy="15063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1"/>
              </a:buClr>
              <a:buSzPts val="3400"/>
              <a:buFont typeface="Roboto Condensed"/>
              <a:buNone/>
              <a:defRPr>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nd subtitle">
  <p:cSld name="TITLE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7"/>
          <p:cNvSpPr txBox="1"/>
          <p:nvPr>
            <p:ph type="ctrTitle"/>
          </p:nvPr>
        </p:nvSpPr>
        <p:spPr>
          <a:xfrm>
            <a:off x="1408200" y="1991175"/>
            <a:ext cx="6327600" cy="741300"/>
          </a:xfrm>
          <a:prstGeom prst="rect">
            <a:avLst/>
          </a:prstGeom>
          <a:noFill/>
          <a:ln>
            <a:noFill/>
          </a:ln>
          <a:effectLst>
            <a:outerShdw blurRad="257175" rotWithShape="0" algn="bl" dir="5400000" dist="76200">
              <a:srgbClr val="000000">
                <a:alpha val="21000"/>
              </a:srgbClr>
            </a:outerShdw>
          </a:effectLst>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1"/>
              </a:buClr>
              <a:buSzPts val="3400"/>
              <a:buFont typeface="Roboto Condensed"/>
              <a:buNone/>
              <a:defRPr>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63" name="Google Shape;63;p17"/>
          <p:cNvSpPr txBox="1"/>
          <p:nvPr>
            <p:ph idx="1" type="subTitle"/>
          </p:nvPr>
        </p:nvSpPr>
        <p:spPr>
          <a:xfrm>
            <a:off x="1408200" y="2656275"/>
            <a:ext cx="6327600" cy="411900"/>
          </a:xfrm>
          <a:prstGeom prst="rect">
            <a:avLst/>
          </a:prstGeom>
          <a:noFill/>
          <a:ln>
            <a:noFill/>
          </a:ln>
          <a:effectLst>
            <a:outerShdw blurRad="57150" rotWithShape="0" algn="bl" dir="5400000" dist="19050">
              <a:srgbClr val="000000">
                <a:alpha val="17000"/>
              </a:srgbClr>
            </a:outerShdw>
          </a:effectLst>
        </p:spPr>
        <p:txBody>
          <a:bodyPr anchorCtr="0" anchor="ctr" bIns="91425" lIns="91425" spcFirstLastPara="1" rIns="91425" wrap="square" tIns="91425">
            <a:noAutofit/>
          </a:bodyPr>
          <a:lstStyle>
            <a:lvl1pPr lvl="0" rtl="0" algn="ctr">
              <a:spcBef>
                <a:spcPts val="0"/>
              </a:spcBef>
              <a:spcAft>
                <a:spcPts val="0"/>
              </a:spcAft>
              <a:buNone/>
              <a:defRPr b="1" sz="18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1600">
                <a:latin typeface="Roboto Condensed"/>
                <a:ea typeface="Roboto Condensed"/>
                <a:cs typeface="Roboto Condensed"/>
                <a:sym typeface="Roboto Condensed"/>
              </a:defRPr>
            </a:lvl2pPr>
            <a:lvl3pPr lvl="2" rtl="0" algn="ctr">
              <a:spcBef>
                <a:spcPts val="0"/>
              </a:spcBef>
              <a:spcAft>
                <a:spcPts val="0"/>
              </a:spcAft>
              <a:buNone/>
              <a:defRPr sz="1600">
                <a:latin typeface="Roboto Condensed"/>
                <a:ea typeface="Roboto Condensed"/>
                <a:cs typeface="Roboto Condensed"/>
                <a:sym typeface="Roboto Condensed"/>
              </a:defRPr>
            </a:lvl3pPr>
            <a:lvl4pPr lvl="3" rtl="0" algn="ctr">
              <a:spcBef>
                <a:spcPts val="0"/>
              </a:spcBef>
              <a:spcAft>
                <a:spcPts val="0"/>
              </a:spcAft>
              <a:buNone/>
              <a:defRPr sz="1600">
                <a:latin typeface="Roboto Condensed"/>
                <a:ea typeface="Roboto Condensed"/>
                <a:cs typeface="Roboto Condensed"/>
                <a:sym typeface="Roboto Condensed"/>
              </a:defRPr>
            </a:lvl4pPr>
            <a:lvl5pPr lvl="4" rtl="0" algn="ctr">
              <a:spcBef>
                <a:spcPts val="0"/>
              </a:spcBef>
              <a:spcAft>
                <a:spcPts val="0"/>
              </a:spcAft>
              <a:buNone/>
              <a:defRPr sz="1600">
                <a:latin typeface="Roboto Condensed"/>
                <a:ea typeface="Roboto Condensed"/>
                <a:cs typeface="Roboto Condensed"/>
                <a:sym typeface="Roboto Condensed"/>
              </a:defRPr>
            </a:lvl5pPr>
            <a:lvl6pPr lvl="5" rtl="0" algn="ctr">
              <a:spcBef>
                <a:spcPts val="0"/>
              </a:spcBef>
              <a:spcAft>
                <a:spcPts val="0"/>
              </a:spcAft>
              <a:buNone/>
              <a:defRPr sz="1600">
                <a:latin typeface="Roboto Condensed"/>
                <a:ea typeface="Roboto Condensed"/>
                <a:cs typeface="Roboto Condensed"/>
                <a:sym typeface="Roboto Condensed"/>
              </a:defRPr>
            </a:lvl6pPr>
            <a:lvl7pPr lvl="6" rtl="0" algn="ctr">
              <a:spcBef>
                <a:spcPts val="0"/>
              </a:spcBef>
              <a:spcAft>
                <a:spcPts val="0"/>
              </a:spcAft>
              <a:buNone/>
              <a:defRPr sz="1600">
                <a:latin typeface="Roboto Condensed"/>
                <a:ea typeface="Roboto Condensed"/>
                <a:cs typeface="Roboto Condensed"/>
                <a:sym typeface="Roboto Condensed"/>
              </a:defRPr>
            </a:lvl7pPr>
            <a:lvl8pPr lvl="7" rtl="0" algn="ctr">
              <a:spcBef>
                <a:spcPts val="0"/>
              </a:spcBef>
              <a:spcAft>
                <a:spcPts val="0"/>
              </a:spcAft>
              <a:buNone/>
              <a:defRPr sz="1600">
                <a:latin typeface="Roboto Condensed"/>
                <a:ea typeface="Roboto Condensed"/>
                <a:cs typeface="Roboto Condensed"/>
                <a:sym typeface="Roboto Condensed"/>
              </a:defRPr>
            </a:lvl8pPr>
            <a:lvl9pPr lvl="8" rtl="0" algn="ctr">
              <a:spcBef>
                <a:spcPts val="0"/>
              </a:spcBef>
              <a:spcAft>
                <a:spcPts val="0"/>
              </a:spcAft>
              <a:buNone/>
              <a:defRPr sz="1600">
                <a:latin typeface="Roboto Condensed"/>
                <a:ea typeface="Roboto Condensed"/>
                <a:cs typeface="Roboto Condensed"/>
                <a:sym typeface="Roboto Condense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TITLE_1_1">
    <p:spTree>
      <p:nvGrpSpPr>
        <p:cNvPr id="64" name="Shape 64"/>
        <p:cNvGrpSpPr/>
        <p:nvPr/>
      </p:nvGrpSpPr>
      <p:grpSpPr>
        <a:xfrm>
          <a:off x="0" y="0"/>
          <a:ext cx="0" cy="0"/>
          <a:chOff x="0" y="0"/>
          <a:chExt cx="0" cy="0"/>
        </a:xfrm>
      </p:grpSpPr>
      <p:pic>
        <p:nvPicPr>
          <p:cNvPr id="65" name="Google Shape;65;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66" name="Google Shape;66;p18"/>
          <p:cNvSpPr txBox="1"/>
          <p:nvPr>
            <p:ph type="ctrTitle"/>
          </p:nvPr>
        </p:nvSpPr>
        <p:spPr>
          <a:xfrm>
            <a:off x="1263825" y="1309450"/>
            <a:ext cx="6657300" cy="15138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3400"/>
              <a:buFont typeface="Roboto Condensed"/>
              <a:buNone/>
              <a:defRPr>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G]">
  <p:cSld name="CUSTOM">
    <p:bg>
      <p:bgPr>
        <a:blipFill>
          <a:blip r:embed="rId2">
            <a:alphaModFix/>
          </a:blip>
          <a:stretch>
            <a:fillRect/>
          </a:stretch>
        </a:blipFill>
      </p:bgPr>
    </p:bg>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p:cSld name="CUSTOM_1">
    <p:bg>
      <p:bgPr>
        <a:blipFill>
          <a:blip r:embed="rId2">
            <a:alphaModFix/>
          </a:blip>
          <a:stretch>
            <a:fillRect/>
          </a:stretch>
        </a:blipFill>
      </p:bgPr>
    </p:bg>
    <p:spTree>
      <p:nvGrpSpPr>
        <p:cNvPr id="68" name="Shape 6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data">
  <p:cSld name="CUSTOM_2">
    <p:bg>
      <p:bgPr>
        <a:blipFill>
          <a:blip r:embed="rId2">
            <a:alphaModFix/>
          </a:blip>
          <a:stretch>
            <a:fillRect/>
          </a:stretch>
        </a:blipFill>
      </p:bgPr>
    </p:bg>
    <p:spTree>
      <p:nvGrpSpPr>
        <p:cNvPr id="69"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TITLE_1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2"/>
          <p:cNvSpPr txBox="1"/>
          <p:nvPr>
            <p:ph type="ctrTitle"/>
          </p:nvPr>
        </p:nvSpPr>
        <p:spPr>
          <a:xfrm>
            <a:off x="1263825" y="1309450"/>
            <a:ext cx="6657300" cy="15138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FFFFFF"/>
              </a:buClr>
              <a:buSzPts val="3400"/>
              <a:buFont typeface="Roboto Condensed"/>
              <a:buNone/>
              <a:defRPr>
                <a:solidFill>
                  <a:srgbClr val="FFFFFF"/>
                </a:solidFill>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TITLE_1_1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3"/>
          <p:cNvSpPr txBox="1"/>
          <p:nvPr>
            <p:ph type="ctrTitle"/>
          </p:nvPr>
        </p:nvSpPr>
        <p:spPr>
          <a:xfrm>
            <a:off x="1263825" y="1309450"/>
            <a:ext cx="6657300" cy="15138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FFFFFF"/>
              </a:buClr>
              <a:buSzPts val="3400"/>
              <a:buFont typeface="Roboto Condensed"/>
              <a:buNone/>
              <a:defRPr>
                <a:solidFill>
                  <a:srgbClr val="FFFFFF"/>
                </a:solidFill>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no BG]" type="obj">
  <p:cSld name="OBJECT">
    <p:spTree>
      <p:nvGrpSpPr>
        <p:cNvPr id="74" name="Shape 74"/>
        <p:cNvGrpSpPr/>
        <p:nvPr/>
      </p:nvGrpSpPr>
      <p:grpSpPr>
        <a:xfrm>
          <a:off x="0" y="0"/>
          <a:ext cx="0" cy="0"/>
          <a:chOff x="0" y="0"/>
          <a:chExt cx="0" cy="0"/>
        </a:xfrm>
      </p:grpSpPr>
      <p:sp>
        <p:nvSpPr>
          <p:cNvPr id="75" name="Google Shape;75;p24"/>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6" name="Google Shape;76;p24"/>
          <p:cNvSpPr txBox="1"/>
          <p:nvPr>
            <p:ph idx="1" type="body"/>
          </p:nvPr>
        </p:nvSpPr>
        <p:spPr>
          <a:xfrm>
            <a:off x="327450" y="855925"/>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Arial"/>
              <a:buNone/>
              <a:defRPr b="0" i="0" sz="140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BG]">
  <p:cSld name="OBJECT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5"/>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9" name="Google Shape;79;p25"/>
          <p:cNvSpPr txBox="1"/>
          <p:nvPr>
            <p:ph idx="1" type="body"/>
          </p:nvPr>
        </p:nvSpPr>
        <p:spPr>
          <a:xfrm>
            <a:off x="327450" y="855925"/>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400"/>
              <a:buFont typeface="Roboto Condensed"/>
              <a:buNone/>
              <a:defRPr i="0" sz="1400" u="none" cap="none" strike="noStrike">
                <a:solidFill>
                  <a:schemeClr val="dk1"/>
                </a:solidFill>
              </a:defRPr>
            </a:lvl1pPr>
            <a:lvl2pPr indent="-304800" lvl="1" marL="914400" marR="0" rtl="0" algn="l">
              <a:lnSpc>
                <a:spcPct val="115000"/>
              </a:lnSpc>
              <a:spcBef>
                <a:spcPts val="700"/>
              </a:spcBef>
              <a:spcAft>
                <a:spcPts val="0"/>
              </a:spcAft>
              <a:buClr>
                <a:schemeClr val="dk1"/>
              </a:buClr>
              <a:buSzPts val="1200"/>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Char char="•"/>
              <a:defRPr i="0" sz="1200" u="none" cap="none" strike="noStrike">
                <a:solidFill>
                  <a:schemeClr val="dk1"/>
                </a:solidFill>
              </a:defRPr>
            </a:lvl6pPr>
            <a:lvl7pPr indent="-304800" lvl="6" marL="3200400" marR="0" rtl="0" algn="l">
              <a:lnSpc>
                <a:spcPct val="115000"/>
              </a:lnSpc>
              <a:spcBef>
                <a:spcPts val="500"/>
              </a:spcBef>
              <a:spcAft>
                <a:spcPts val="0"/>
              </a:spcAft>
              <a:buClr>
                <a:schemeClr val="dk1"/>
              </a:buClr>
              <a:buSzPts val="1200"/>
              <a:buChar char="•"/>
              <a:defRPr i="0" sz="1200" u="none" cap="none" strike="noStrike">
                <a:solidFill>
                  <a:schemeClr val="dk1"/>
                </a:solidFill>
              </a:defRPr>
            </a:lvl7pPr>
            <a:lvl8pPr indent="-304800" lvl="7" marL="3657600" marR="0" rtl="0" algn="l">
              <a:lnSpc>
                <a:spcPct val="115000"/>
              </a:lnSpc>
              <a:spcBef>
                <a:spcPts val="500"/>
              </a:spcBef>
              <a:spcAft>
                <a:spcPts val="0"/>
              </a:spcAft>
              <a:buClr>
                <a:schemeClr val="dk1"/>
              </a:buClr>
              <a:buSzPts val="1200"/>
              <a:buChar char="•"/>
              <a:defRPr i="0" sz="1200" u="none" cap="none" strike="noStrike">
                <a:solidFill>
                  <a:schemeClr val="dk1"/>
                </a:solidFill>
              </a:defRPr>
            </a:lvl8pPr>
            <a:lvl9pPr indent="-304800" lvl="8" marL="4114800" marR="0" rtl="0" algn="l">
              <a:lnSpc>
                <a:spcPct val="115000"/>
              </a:lnSpc>
              <a:spcBef>
                <a:spcPts val="500"/>
              </a:spcBef>
              <a:spcAft>
                <a:spcPts val="500"/>
              </a:spcAft>
              <a:buClr>
                <a:schemeClr val="dk1"/>
              </a:buClr>
              <a:buSzPts val="1200"/>
              <a:buChar char="•"/>
              <a:defRPr i="0" sz="1200" u="none" cap="none" strike="noStrike">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Highlight 1">
  <p:cSld name="OBJECT_1_1">
    <p:spTree>
      <p:nvGrpSpPr>
        <p:cNvPr id="80" name="Shape 80"/>
        <p:cNvGrpSpPr/>
        <p:nvPr/>
      </p:nvGrpSpPr>
      <p:grpSpPr>
        <a:xfrm>
          <a:off x="0" y="0"/>
          <a:ext cx="0" cy="0"/>
          <a:chOff x="0" y="0"/>
          <a:chExt cx="0" cy="0"/>
        </a:xfrm>
      </p:grpSpPr>
      <p:sp>
        <p:nvSpPr>
          <p:cNvPr id="81" name="Google Shape;81;p26"/>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2" name="Google Shape;82;p26"/>
          <p:cNvSpPr txBox="1"/>
          <p:nvPr>
            <p:ph idx="1" type="body"/>
          </p:nvPr>
        </p:nvSpPr>
        <p:spPr>
          <a:xfrm>
            <a:off x="327450" y="855925"/>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400"/>
              <a:buFont typeface="Roboto Condensed"/>
              <a:buNone/>
              <a:defRPr i="0" sz="1400" u="none" cap="none" strike="noStrike">
                <a:solidFill>
                  <a:schemeClr val="dk1"/>
                </a:solidFill>
              </a:defRPr>
            </a:lvl1pPr>
            <a:lvl2pPr indent="-304800" lvl="1" marL="914400" marR="0" rtl="0" algn="l">
              <a:lnSpc>
                <a:spcPct val="115000"/>
              </a:lnSpc>
              <a:spcBef>
                <a:spcPts val="700"/>
              </a:spcBef>
              <a:spcAft>
                <a:spcPts val="0"/>
              </a:spcAft>
              <a:buClr>
                <a:schemeClr val="dk1"/>
              </a:buClr>
              <a:buSzPts val="1200"/>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Char char="•"/>
              <a:defRPr i="0" sz="1200" u="none" cap="none" strike="noStrike">
                <a:solidFill>
                  <a:schemeClr val="dk1"/>
                </a:solidFill>
              </a:defRPr>
            </a:lvl6pPr>
            <a:lvl7pPr indent="-304800" lvl="6" marL="3200400" marR="0" rtl="0" algn="l">
              <a:lnSpc>
                <a:spcPct val="115000"/>
              </a:lnSpc>
              <a:spcBef>
                <a:spcPts val="500"/>
              </a:spcBef>
              <a:spcAft>
                <a:spcPts val="0"/>
              </a:spcAft>
              <a:buClr>
                <a:schemeClr val="dk1"/>
              </a:buClr>
              <a:buSzPts val="1200"/>
              <a:buChar char="•"/>
              <a:defRPr i="0" sz="1200" u="none" cap="none" strike="noStrike">
                <a:solidFill>
                  <a:schemeClr val="dk1"/>
                </a:solidFill>
              </a:defRPr>
            </a:lvl7pPr>
            <a:lvl8pPr indent="-304800" lvl="7" marL="3657600" marR="0" rtl="0" algn="l">
              <a:lnSpc>
                <a:spcPct val="115000"/>
              </a:lnSpc>
              <a:spcBef>
                <a:spcPts val="500"/>
              </a:spcBef>
              <a:spcAft>
                <a:spcPts val="0"/>
              </a:spcAft>
              <a:buClr>
                <a:schemeClr val="dk1"/>
              </a:buClr>
              <a:buSzPts val="1200"/>
              <a:buChar char="•"/>
              <a:defRPr i="0" sz="1200" u="none" cap="none" strike="noStrike">
                <a:solidFill>
                  <a:schemeClr val="dk1"/>
                </a:solidFill>
              </a:defRPr>
            </a:lvl8pPr>
            <a:lvl9pPr indent="-304800" lvl="8" marL="4114800" marR="0" rtl="0" algn="l">
              <a:lnSpc>
                <a:spcPct val="115000"/>
              </a:lnSpc>
              <a:spcBef>
                <a:spcPts val="500"/>
              </a:spcBef>
              <a:spcAft>
                <a:spcPts val="500"/>
              </a:spcAft>
              <a:buClr>
                <a:schemeClr val="dk1"/>
              </a:buClr>
              <a:buSzPts val="1200"/>
              <a:buChar char="•"/>
              <a:defRPr i="0" sz="1200" u="none" cap="none" strike="noStrike">
                <a:solidFill>
                  <a:schemeClr val="dk1"/>
                </a:solidFill>
              </a:defRPr>
            </a:lvl9pPr>
          </a:lstStyle>
          <a:p/>
        </p:txBody>
      </p:sp>
      <p:sp>
        <p:nvSpPr>
          <p:cNvPr id="83" name="Google Shape;83;p26"/>
          <p:cNvSpPr/>
          <p:nvPr/>
        </p:nvSpPr>
        <p:spPr>
          <a:xfrm>
            <a:off x="405150" y="0"/>
            <a:ext cx="796500" cy="75600"/>
          </a:xfrm>
          <a:prstGeom prst="rect">
            <a:avLst/>
          </a:prstGeom>
          <a:solidFill>
            <a:srgbClr val="EFC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Highlight 2">
  <p:cSld name="OBJECT_1_1_1">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27"/>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6" name="Google Shape;86;p27"/>
          <p:cNvSpPr txBox="1"/>
          <p:nvPr>
            <p:ph idx="1" type="body"/>
          </p:nvPr>
        </p:nvSpPr>
        <p:spPr>
          <a:xfrm>
            <a:off x="327450" y="855925"/>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400"/>
              <a:buFont typeface="Roboto Condensed"/>
              <a:buNone/>
              <a:defRPr i="0" u="none" cap="none" strike="noStrike">
                <a:solidFill>
                  <a:schemeClr val="dk1"/>
                </a:solidFill>
              </a:defRPr>
            </a:lvl1pPr>
            <a:lvl2pPr indent="-304800" lvl="1" marL="914400" marR="0" rtl="0" algn="l">
              <a:lnSpc>
                <a:spcPct val="115000"/>
              </a:lnSpc>
              <a:spcBef>
                <a:spcPts val="7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Char char="•"/>
              <a:defRPr i="0" u="none" cap="none" strike="noStrike">
                <a:solidFill>
                  <a:schemeClr val="dk1"/>
                </a:solidFill>
              </a:defRPr>
            </a:lvl6pPr>
            <a:lvl7pPr indent="-304800" lvl="6" marL="3200400" marR="0" rtl="0" algn="l">
              <a:lnSpc>
                <a:spcPct val="115000"/>
              </a:lnSpc>
              <a:spcBef>
                <a:spcPts val="500"/>
              </a:spcBef>
              <a:spcAft>
                <a:spcPts val="0"/>
              </a:spcAft>
              <a:buClr>
                <a:schemeClr val="dk1"/>
              </a:buClr>
              <a:buSzPts val="1200"/>
              <a:buChar char="•"/>
              <a:defRPr i="0" u="none" cap="none" strike="noStrike">
                <a:solidFill>
                  <a:schemeClr val="dk1"/>
                </a:solidFill>
              </a:defRPr>
            </a:lvl7pPr>
            <a:lvl8pPr indent="-304800" lvl="7" marL="3657600" marR="0" rtl="0" algn="l">
              <a:lnSpc>
                <a:spcPct val="115000"/>
              </a:lnSpc>
              <a:spcBef>
                <a:spcPts val="500"/>
              </a:spcBef>
              <a:spcAft>
                <a:spcPts val="0"/>
              </a:spcAft>
              <a:buClr>
                <a:schemeClr val="dk1"/>
              </a:buClr>
              <a:buSzPts val="1200"/>
              <a:buChar char="•"/>
              <a:defRPr i="0" u="none" cap="none" strike="noStrike">
                <a:solidFill>
                  <a:schemeClr val="dk1"/>
                </a:solidFill>
              </a:defRPr>
            </a:lvl8pPr>
            <a:lvl9pPr indent="-304800" lvl="8" marL="4114800" marR="0" rtl="0" algn="l">
              <a:lnSpc>
                <a:spcPct val="115000"/>
              </a:lnSpc>
              <a:spcBef>
                <a:spcPts val="500"/>
              </a:spcBef>
              <a:spcAft>
                <a:spcPts val="500"/>
              </a:spcAft>
              <a:buClr>
                <a:schemeClr val="dk1"/>
              </a:buClr>
              <a:buSzPts val="1200"/>
              <a:buChar char="•"/>
              <a:defRPr i="0" u="none" cap="none" strike="noStrike">
                <a:solidFill>
                  <a:schemeClr val="dk1"/>
                </a:solidFill>
              </a:defRPr>
            </a:lvl9pPr>
          </a:lstStyle>
          <a:p/>
        </p:txBody>
      </p:sp>
      <p:sp>
        <p:nvSpPr>
          <p:cNvPr id="87" name="Google Shape;87;p27"/>
          <p:cNvSpPr/>
          <p:nvPr/>
        </p:nvSpPr>
        <p:spPr>
          <a:xfrm rot="5400000">
            <a:off x="-219750" y="487575"/>
            <a:ext cx="515100" cy="75600"/>
          </a:xfrm>
          <a:prstGeom prst="rect">
            <a:avLst/>
          </a:prstGeom>
          <a:solidFill>
            <a:srgbClr val="EFC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G]" type="twoObj">
  <p:cSld name="TWO_OBJECTS">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8"/>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0" name="Google Shape;90;p28"/>
          <p:cNvSpPr txBox="1"/>
          <p:nvPr>
            <p:ph idx="1" type="body"/>
          </p:nvPr>
        </p:nvSpPr>
        <p:spPr>
          <a:xfrm>
            <a:off x="327450" y="85607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
        <p:nvSpPr>
          <p:cNvPr id="91" name="Google Shape;91;p28"/>
          <p:cNvSpPr txBox="1"/>
          <p:nvPr>
            <p:ph idx="2" type="body"/>
          </p:nvPr>
        </p:nvSpPr>
        <p:spPr>
          <a:xfrm>
            <a:off x="4729900" y="85607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no BG]">
  <p:cSld name="TWO_OBJECTS_3">
    <p:spTree>
      <p:nvGrpSpPr>
        <p:cNvPr id="92" name="Shape 92"/>
        <p:cNvGrpSpPr/>
        <p:nvPr/>
      </p:nvGrpSpPr>
      <p:grpSpPr>
        <a:xfrm>
          <a:off x="0" y="0"/>
          <a:ext cx="0" cy="0"/>
          <a:chOff x="0" y="0"/>
          <a:chExt cx="0" cy="0"/>
        </a:xfrm>
      </p:grpSpPr>
      <p:sp>
        <p:nvSpPr>
          <p:cNvPr id="93" name="Google Shape;93;p29"/>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4" name="Google Shape;94;p29"/>
          <p:cNvSpPr txBox="1"/>
          <p:nvPr>
            <p:ph idx="1" type="body"/>
          </p:nvPr>
        </p:nvSpPr>
        <p:spPr>
          <a:xfrm>
            <a:off x="327450" y="86982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
        <p:nvSpPr>
          <p:cNvPr id="95" name="Google Shape;95;p29"/>
          <p:cNvSpPr txBox="1"/>
          <p:nvPr>
            <p:ph idx="2" type="body"/>
          </p:nvPr>
        </p:nvSpPr>
        <p:spPr>
          <a:xfrm>
            <a:off x="4729900" y="86982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WO_OBJECTS_3_2">
    <p:spTree>
      <p:nvGrpSpPr>
        <p:cNvPr id="96" name="Shape 96"/>
        <p:cNvGrpSpPr/>
        <p:nvPr/>
      </p:nvGrpSpPr>
      <p:grpSpPr>
        <a:xfrm>
          <a:off x="0" y="0"/>
          <a:ext cx="0" cy="0"/>
          <a:chOff x="0" y="0"/>
          <a:chExt cx="0" cy="0"/>
        </a:xfrm>
      </p:grpSpPr>
      <p:sp>
        <p:nvSpPr>
          <p:cNvPr id="97" name="Google Shape;97;p30"/>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8" name="Google Shape;98;p30"/>
          <p:cNvSpPr txBox="1"/>
          <p:nvPr>
            <p:ph idx="1" type="body"/>
          </p:nvPr>
        </p:nvSpPr>
        <p:spPr>
          <a:xfrm>
            <a:off x="327450" y="869800"/>
            <a:ext cx="2666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11150" lvl="8" marL="4114800" marR="0" rtl="0" algn="just">
              <a:lnSpc>
                <a:spcPct val="115000"/>
              </a:lnSpc>
              <a:spcBef>
                <a:spcPts val="500"/>
              </a:spcBef>
              <a:spcAft>
                <a:spcPts val="1000"/>
              </a:spcAft>
              <a:buClr>
                <a:schemeClr val="dk1"/>
              </a:buClr>
              <a:buSzPts val="1300"/>
              <a:buFont typeface="Roboto Condensed"/>
              <a:buChar char="•"/>
              <a:defRPr i="0" sz="1300" u="none" cap="none" strike="noStrike">
                <a:solidFill>
                  <a:schemeClr val="dk1"/>
                </a:solidFill>
                <a:latin typeface="Roboto Condensed"/>
                <a:ea typeface="Roboto Condensed"/>
                <a:cs typeface="Roboto Condensed"/>
                <a:sym typeface="Roboto Condensed"/>
              </a:defRPr>
            </a:lvl9pPr>
          </a:lstStyle>
          <a:p/>
        </p:txBody>
      </p:sp>
      <p:sp>
        <p:nvSpPr>
          <p:cNvPr id="99" name="Google Shape;99;p30"/>
          <p:cNvSpPr txBox="1"/>
          <p:nvPr>
            <p:ph idx="2" type="body"/>
          </p:nvPr>
        </p:nvSpPr>
        <p:spPr>
          <a:xfrm>
            <a:off x="6211900" y="869800"/>
            <a:ext cx="2666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4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10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11150" lvl="8" marL="4114800" marR="0" rtl="0" algn="just">
              <a:lnSpc>
                <a:spcPct val="115000"/>
              </a:lnSpc>
              <a:spcBef>
                <a:spcPts val="500"/>
              </a:spcBef>
              <a:spcAft>
                <a:spcPts val="500"/>
              </a:spcAft>
              <a:buClr>
                <a:schemeClr val="dk1"/>
              </a:buClr>
              <a:buSzPts val="1300"/>
              <a:buFont typeface="Roboto Condensed"/>
              <a:buChar char="•"/>
              <a:defRPr i="0" sz="1300" u="none" cap="none" strike="noStrike">
                <a:solidFill>
                  <a:schemeClr val="dk1"/>
                </a:solidFill>
                <a:latin typeface="Roboto Condensed"/>
                <a:ea typeface="Roboto Condensed"/>
                <a:cs typeface="Roboto Condensed"/>
                <a:sym typeface="Roboto Condensed"/>
              </a:defRPr>
            </a:lvl9pPr>
          </a:lstStyle>
          <a:p/>
        </p:txBody>
      </p:sp>
      <p:sp>
        <p:nvSpPr>
          <p:cNvPr id="100" name="Google Shape;100;p30"/>
          <p:cNvSpPr txBox="1"/>
          <p:nvPr>
            <p:ph idx="3" type="body"/>
          </p:nvPr>
        </p:nvSpPr>
        <p:spPr>
          <a:xfrm>
            <a:off x="3248175" y="863750"/>
            <a:ext cx="2711100" cy="3804300"/>
          </a:xfrm>
          <a:prstGeom prst="rect">
            <a:avLst/>
          </a:prstGeom>
        </p:spPr>
        <p:txBody>
          <a:bodyPr anchorCtr="0" anchor="t" bIns="34275" lIns="68575" spcFirstLastPara="1" rIns="68575" wrap="square" tIns="34275">
            <a:noAutofit/>
          </a:bodyPr>
          <a:lstStyle>
            <a:lvl1pPr indent="-228600" lvl="0" marL="457200" rtl="0">
              <a:spcBef>
                <a:spcPts val="0"/>
              </a:spcBef>
              <a:spcAft>
                <a:spcPts val="0"/>
              </a:spcAft>
              <a:buSzPts val="1400"/>
              <a:buNone/>
              <a:defRPr/>
            </a:lvl1pPr>
            <a:lvl2pPr indent="-304800" lvl="1" marL="914400" rtl="0">
              <a:spcBef>
                <a:spcPts val="700"/>
              </a:spcBef>
              <a:spcAft>
                <a:spcPts val="0"/>
              </a:spcAft>
              <a:buSzPts val="1200"/>
              <a:buChar char="•"/>
              <a:defRPr/>
            </a:lvl2pPr>
            <a:lvl3pPr indent="-304800" lvl="2" marL="1371600" rtl="0">
              <a:spcBef>
                <a:spcPts val="500"/>
              </a:spcBef>
              <a:spcAft>
                <a:spcPts val="0"/>
              </a:spcAft>
              <a:buSzPts val="1200"/>
              <a:buChar char="•"/>
              <a:defRPr/>
            </a:lvl3pPr>
            <a:lvl4pPr indent="-304800" lvl="3" marL="1828800" rtl="0">
              <a:spcBef>
                <a:spcPts val="500"/>
              </a:spcBef>
              <a:spcAft>
                <a:spcPts val="0"/>
              </a:spcAft>
              <a:buSzPts val="1200"/>
              <a:buChar char="•"/>
              <a:defRPr/>
            </a:lvl4pPr>
            <a:lvl5pPr indent="-304800" lvl="4" marL="2286000" rtl="0">
              <a:spcBef>
                <a:spcPts val="500"/>
              </a:spcBef>
              <a:spcAft>
                <a:spcPts val="0"/>
              </a:spcAft>
              <a:buSzPts val="1200"/>
              <a:buChar char="•"/>
              <a:defRPr/>
            </a:lvl5pPr>
            <a:lvl6pPr indent="-304800" lvl="5" marL="2743200" rtl="0">
              <a:spcBef>
                <a:spcPts val="500"/>
              </a:spcBef>
              <a:spcAft>
                <a:spcPts val="0"/>
              </a:spcAft>
              <a:buSzPts val="1200"/>
              <a:buChar char="•"/>
              <a:defRPr/>
            </a:lvl6pPr>
            <a:lvl7pPr indent="-304800" lvl="6" marL="3200400" rtl="0">
              <a:spcBef>
                <a:spcPts val="500"/>
              </a:spcBef>
              <a:spcAft>
                <a:spcPts val="0"/>
              </a:spcAft>
              <a:buSzPts val="1200"/>
              <a:buChar char="•"/>
              <a:defRPr/>
            </a:lvl7pPr>
            <a:lvl8pPr indent="-304800" lvl="7" marL="3657600" rtl="0">
              <a:spcBef>
                <a:spcPts val="500"/>
              </a:spcBef>
              <a:spcAft>
                <a:spcPts val="0"/>
              </a:spcAft>
              <a:buSzPts val="1200"/>
              <a:buChar char="•"/>
              <a:defRPr/>
            </a:lvl8pPr>
            <a:lvl9pPr indent="-304800" lvl="8" marL="4114800" rtl="0">
              <a:spcBef>
                <a:spcPts val="500"/>
              </a:spcBef>
              <a:spcAft>
                <a:spcPts val="500"/>
              </a:spcAft>
              <a:buSzPts val="12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with subtitle">
  <p:cSld name="TWO_OBJECTS_3_1">
    <p:spTree>
      <p:nvGrpSpPr>
        <p:cNvPr id="101" name="Shape 101"/>
        <p:cNvGrpSpPr/>
        <p:nvPr/>
      </p:nvGrpSpPr>
      <p:grpSpPr>
        <a:xfrm>
          <a:off x="0" y="0"/>
          <a:ext cx="0" cy="0"/>
          <a:chOff x="0" y="0"/>
          <a:chExt cx="0" cy="0"/>
        </a:xfrm>
      </p:grpSpPr>
      <p:sp>
        <p:nvSpPr>
          <p:cNvPr id="102" name="Google Shape;102;p31"/>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3" name="Google Shape;103;p31"/>
          <p:cNvSpPr txBox="1"/>
          <p:nvPr>
            <p:ph idx="1" type="body"/>
          </p:nvPr>
        </p:nvSpPr>
        <p:spPr>
          <a:xfrm>
            <a:off x="327450" y="945375"/>
            <a:ext cx="4148700" cy="4488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600"/>
              <a:buNone/>
              <a:defRPr b="1" i="0" sz="1600" u="none" cap="none" strike="noStrike">
                <a:solidFill>
                  <a:schemeClr val="dk1"/>
                </a:solidFill>
              </a:defRPr>
            </a:lvl1pPr>
            <a:lvl2pPr indent="-342900" lvl="1" marL="914400" marR="0" rtl="0" algn="just">
              <a:lnSpc>
                <a:spcPct val="115000"/>
              </a:lnSpc>
              <a:spcBef>
                <a:spcPts val="1000"/>
              </a:spcBef>
              <a:spcAft>
                <a:spcPts val="0"/>
              </a:spcAft>
              <a:buClr>
                <a:schemeClr val="dk1"/>
              </a:buClr>
              <a:buSzPts val="1800"/>
              <a:buChar char="•"/>
              <a:defRPr b="1" i="0" sz="1800" u="none" cap="none" strike="noStrike">
                <a:solidFill>
                  <a:schemeClr val="dk1"/>
                </a:solidFill>
              </a:defRPr>
            </a:lvl2pPr>
            <a:lvl3pPr indent="-342900" lvl="2" marL="1371600" marR="0" rtl="0" algn="just">
              <a:lnSpc>
                <a:spcPct val="115000"/>
              </a:lnSpc>
              <a:spcBef>
                <a:spcPts val="1000"/>
              </a:spcBef>
              <a:spcAft>
                <a:spcPts val="0"/>
              </a:spcAft>
              <a:buClr>
                <a:schemeClr val="dk1"/>
              </a:buClr>
              <a:buSzPts val="1800"/>
              <a:buChar char="•"/>
              <a:defRPr b="1" i="0" sz="1800" u="none" cap="none" strike="noStrike">
                <a:solidFill>
                  <a:schemeClr val="dk1"/>
                </a:solidFill>
              </a:defRPr>
            </a:lvl3pPr>
            <a:lvl4pPr indent="-342900" lvl="3" marL="1828800" marR="0" rtl="0" algn="just">
              <a:lnSpc>
                <a:spcPct val="115000"/>
              </a:lnSpc>
              <a:spcBef>
                <a:spcPts val="1000"/>
              </a:spcBef>
              <a:spcAft>
                <a:spcPts val="0"/>
              </a:spcAft>
              <a:buClr>
                <a:schemeClr val="dk1"/>
              </a:buClr>
              <a:buSzPts val="1800"/>
              <a:buChar char="•"/>
              <a:defRPr b="1" i="0" sz="1800" u="none" cap="none" strike="noStrike">
                <a:solidFill>
                  <a:schemeClr val="dk1"/>
                </a:solidFill>
              </a:defRPr>
            </a:lvl4pPr>
            <a:lvl5pPr indent="-342900" lvl="4" marL="2286000" marR="0" rtl="0" algn="just">
              <a:lnSpc>
                <a:spcPct val="115000"/>
              </a:lnSpc>
              <a:spcBef>
                <a:spcPts val="1000"/>
              </a:spcBef>
              <a:spcAft>
                <a:spcPts val="0"/>
              </a:spcAft>
              <a:buClr>
                <a:schemeClr val="dk1"/>
              </a:buClr>
              <a:buSzPts val="1800"/>
              <a:buChar char="•"/>
              <a:defRPr b="1" i="0" sz="1800" u="none" cap="none" strike="noStrike">
                <a:solidFill>
                  <a:schemeClr val="dk1"/>
                </a:solidFill>
              </a:defRPr>
            </a:lvl5pPr>
            <a:lvl6pPr indent="-342900" lvl="5" marL="2743200" marR="0" rtl="0" algn="just">
              <a:lnSpc>
                <a:spcPct val="115000"/>
              </a:lnSpc>
              <a:spcBef>
                <a:spcPts val="1000"/>
              </a:spcBef>
              <a:spcAft>
                <a:spcPts val="0"/>
              </a:spcAft>
              <a:buClr>
                <a:schemeClr val="dk1"/>
              </a:buClr>
              <a:buSzPts val="1800"/>
              <a:buChar char="•"/>
              <a:defRPr b="1" i="0" sz="1800" u="none" cap="none" strike="noStrike">
                <a:solidFill>
                  <a:schemeClr val="dk1"/>
                </a:solidFill>
              </a:defRPr>
            </a:lvl6pPr>
            <a:lvl7pPr indent="-342900" lvl="6" marL="3200400" marR="0" rtl="0" algn="just">
              <a:lnSpc>
                <a:spcPct val="115000"/>
              </a:lnSpc>
              <a:spcBef>
                <a:spcPts val="1000"/>
              </a:spcBef>
              <a:spcAft>
                <a:spcPts val="0"/>
              </a:spcAft>
              <a:buClr>
                <a:schemeClr val="dk1"/>
              </a:buClr>
              <a:buSzPts val="1800"/>
              <a:buChar char="•"/>
              <a:defRPr b="1" i="0" sz="1800" u="none" cap="none" strike="noStrike">
                <a:solidFill>
                  <a:schemeClr val="dk1"/>
                </a:solidFill>
              </a:defRPr>
            </a:lvl7pPr>
            <a:lvl8pPr indent="-342900" lvl="7" marL="3657600" marR="0" rtl="0" algn="just">
              <a:lnSpc>
                <a:spcPct val="115000"/>
              </a:lnSpc>
              <a:spcBef>
                <a:spcPts val="1000"/>
              </a:spcBef>
              <a:spcAft>
                <a:spcPts val="0"/>
              </a:spcAft>
              <a:buClr>
                <a:schemeClr val="dk1"/>
              </a:buClr>
              <a:buSzPts val="1800"/>
              <a:buChar char="•"/>
              <a:defRPr b="1" i="0" sz="1800" u="none" cap="none" strike="noStrike">
                <a:solidFill>
                  <a:schemeClr val="dk1"/>
                </a:solidFill>
              </a:defRPr>
            </a:lvl8pPr>
            <a:lvl9pPr indent="-342900" lvl="8" marL="4114800" marR="0" rtl="0" algn="just">
              <a:lnSpc>
                <a:spcPct val="115000"/>
              </a:lnSpc>
              <a:spcBef>
                <a:spcPts val="1000"/>
              </a:spcBef>
              <a:spcAft>
                <a:spcPts val="1000"/>
              </a:spcAft>
              <a:buClr>
                <a:schemeClr val="dk1"/>
              </a:buClr>
              <a:buSzPts val="1800"/>
              <a:buChar char="•"/>
              <a:defRPr b="1" i="0" sz="1800" u="none" cap="none" strike="noStrike">
                <a:solidFill>
                  <a:schemeClr val="dk1"/>
                </a:solidFill>
              </a:defRPr>
            </a:lvl9pPr>
          </a:lstStyle>
          <a:p/>
        </p:txBody>
      </p:sp>
      <p:sp>
        <p:nvSpPr>
          <p:cNvPr id="104" name="Google Shape;104;p31"/>
          <p:cNvSpPr txBox="1"/>
          <p:nvPr>
            <p:ph idx="2" type="body"/>
          </p:nvPr>
        </p:nvSpPr>
        <p:spPr>
          <a:xfrm>
            <a:off x="4729900" y="945375"/>
            <a:ext cx="4080300" cy="4488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4000"/>
              </a:lnSpc>
              <a:spcBef>
                <a:spcPts val="0"/>
              </a:spcBef>
              <a:spcAft>
                <a:spcPts val="0"/>
              </a:spcAft>
              <a:buClr>
                <a:schemeClr val="dk1"/>
              </a:buClr>
              <a:buSzPts val="1600"/>
              <a:buFont typeface="Roboto Condensed"/>
              <a:buNone/>
              <a:defRPr b="1" i="0" sz="1600" u="none" cap="none" strike="noStrike">
                <a:solidFill>
                  <a:schemeClr val="dk1"/>
                </a:solidFill>
                <a:latin typeface="Roboto Condensed"/>
                <a:ea typeface="Roboto Condensed"/>
                <a:cs typeface="Roboto Condensed"/>
                <a:sym typeface="Roboto Condensed"/>
              </a:defRPr>
            </a:lvl1pPr>
            <a:lvl2pPr indent="-342900" lvl="1" marL="914400" marR="0" rtl="0" algn="just">
              <a:lnSpc>
                <a:spcPct val="115000"/>
              </a:lnSpc>
              <a:spcBef>
                <a:spcPts val="1000"/>
              </a:spcBef>
              <a:spcAft>
                <a:spcPts val="0"/>
              </a:spcAft>
              <a:buClr>
                <a:schemeClr val="dk1"/>
              </a:buClr>
              <a:buSzPts val="1800"/>
              <a:buFont typeface="Roboto Condensed"/>
              <a:buChar char="•"/>
              <a:defRPr b="1" i="0" sz="1800" u="none" cap="none" strike="noStrike">
                <a:solidFill>
                  <a:schemeClr val="dk1"/>
                </a:solidFill>
                <a:latin typeface="Roboto Condensed"/>
                <a:ea typeface="Roboto Condensed"/>
                <a:cs typeface="Roboto Condensed"/>
                <a:sym typeface="Roboto Condensed"/>
              </a:defRPr>
            </a:lvl2pPr>
            <a:lvl3pPr indent="-342900" lvl="2" marL="1371600" marR="0" rtl="0" algn="just">
              <a:lnSpc>
                <a:spcPct val="115000"/>
              </a:lnSpc>
              <a:spcBef>
                <a:spcPts val="500"/>
              </a:spcBef>
              <a:spcAft>
                <a:spcPts val="0"/>
              </a:spcAft>
              <a:buClr>
                <a:schemeClr val="dk1"/>
              </a:buClr>
              <a:buSzPts val="1800"/>
              <a:buFont typeface="Roboto Condensed"/>
              <a:buChar char="•"/>
              <a:defRPr b="1" i="0" sz="1800" u="none" cap="none" strike="noStrike">
                <a:solidFill>
                  <a:schemeClr val="dk1"/>
                </a:solidFill>
                <a:latin typeface="Roboto Condensed"/>
                <a:ea typeface="Roboto Condensed"/>
                <a:cs typeface="Roboto Condensed"/>
                <a:sym typeface="Roboto Condensed"/>
              </a:defRPr>
            </a:lvl3pPr>
            <a:lvl4pPr indent="-342900" lvl="3" marL="1828800" marR="0" rtl="0" algn="just">
              <a:lnSpc>
                <a:spcPct val="115000"/>
              </a:lnSpc>
              <a:spcBef>
                <a:spcPts val="500"/>
              </a:spcBef>
              <a:spcAft>
                <a:spcPts val="0"/>
              </a:spcAft>
              <a:buClr>
                <a:schemeClr val="dk1"/>
              </a:buClr>
              <a:buSzPts val="1800"/>
              <a:buFont typeface="Roboto Condensed"/>
              <a:buChar char="•"/>
              <a:defRPr b="1" i="0" sz="1800" u="none" cap="none" strike="noStrike">
                <a:solidFill>
                  <a:schemeClr val="dk1"/>
                </a:solidFill>
                <a:latin typeface="Roboto Condensed"/>
                <a:ea typeface="Roboto Condensed"/>
                <a:cs typeface="Roboto Condensed"/>
                <a:sym typeface="Roboto Condensed"/>
              </a:defRPr>
            </a:lvl4pPr>
            <a:lvl5pPr indent="-342900" lvl="4" marL="2286000" marR="0" rtl="0" algn="just">
              <a:lnSpc>
                <a:spcPct val="115000"/>
              </a:lnSpc>
              <a:spcBef>
                <a:spcPts val="500"/>
              </a:spcBef>
              <a:spcAft>
                <a:spcPts val="0"/>
              </a:spcAft>
              <a:buClr>
                <a:schemeClr val="dk1"/>
              </a:buClr>
              <a:buSzPts val="1800"/>
              <a:buFont typeface="Roboto Condensed"/>
              <a:buChar char="•"/>
              <a:defRPr b="1" i="0" sz="1800" u="none" cap="none" strike="noStrike">
                <a:solidFill>
                  <a:schemeClr val="dk1"/>
                </a:solidFill>
                <a:latin typeface="Roboto Condensed"/>
                <a:ea typeface="Roboto Condensed"/>
                <a:cs typeface="Roboto Condensed"/>
                <a:sym typeface="Roboto Condensed"/>
              </a:defRPr>
            </a:lvl5pPr>
            <a:lvl6pPr indent="-342900" lvl="5" marL="2743200" marR="0" rtl="0" algn="just">
              <a:lnSpc>
                <a:spcPct val="115000"/>
              </a:lnSpc>
              <a:spcBef>
                <a:spcPts val="500"/>
              </a:spcBef>
              <a:spcAft>
                <a:spcPts val="0"/>
              </a:spcAft>
              <a:buClr>
                <a:schemeClr val="dk1"/>
              </a:buClr>
              <a:buSzPts val="1800"/>
              <a:buFont typeface="Roboto Condensed"/>
              <a:buChar char="•"/>
              <a:defRPr b="1" i="0" sz="1800" u="none" cap="none" strike="noStrike">
                <a:solidFill>
                  <a:schemeClr val="dk1"/>
                </a:solidFill>
                <a:latin typeface="Roboto Condensed"/>
                <a:ea typeface="Roboto Condensed"/>
                <a:cs typeface="Roboto Condensed"/>
                <a:sym typeface="Roboto Condensed"/>
              </a:defRPr>
            </a:lvl6pPr>
            <a:lvl7pPr indent="-342900" lvl="6" marL="3200400" marR="0" rtl="0" algn="just">
              <a:lnSpc>
                <a:spcPct val="115000"/>
              </a:lnSpc>
              <a:spcBef>
                <a:spcPts val="500"/>
              </a:spcBef>
              <a:spcAft>
                <a:spcPts val="0"/>
              </a:spcAft>
              <a:buClr>
                <a:schemeClr val="dk1"/>
              </a:buClr>
              <a:buSzPts val="1800"/>
              <a:buFont typeface="Roboto Condensed"/>
              <a:buChar char="•"/>
              <a:defRPr b="1" i="0" sz="1800" u="none" cap="none" strike="noStrike">
                <a:solidFill>
                  <a:schemeClr val="dk1"/>
                </a:solidFill>
                <a:latin typeface="Roboto Condensed"/>
                <a:ea typeface="Roboto Condensed"/>
                <a:cs typeface="Roboto Condensed"/>
                <a:sym typeface="Roboto Condensed"/>
              </a:defRPr>
            </a:lvl7pPr>
            <a:lvl8pPr indent="-342900" lvl="7" marL="3657600" marR="0" rtl="0" algn="just">
              <a:lnSpc>
                <a:spcPct val="115000"/>
              </a:lnSpc>
              <a:spcBef>
                <a:spcPts val="500"/>
              </a:spcBef>
              <a:spcAft>
                <a:spcPts val="0"/>
              </a:spcAft>
              <a:buClr>
                <a:schemeClr val="dk1"/>
              </a:buClr>
              <a:buSzPts val="1800"/>
              <a:buFont typeface="Roboto Condensed"/>
              <a:buChar char="•"/>
              <a:defRPr b="1" i="0" sz="1800" u="none" cap="none" strike="noStrike">
                <a:solidFill>
                  <a:schemeClr val="dk1"/>
                </a:solidFill>
                <a:latin typeface="Roboto Condensed"/>
                <a:ea typeface="Roboto Condensed"/>
                <a:cs typeface="Roboto Condensed"/>
                <a:sym typeface="Roboto Condensed"/>
              </a:defRPr>
            </a:lvl8pPr>
            <a:lvl9pPr indent="-342900" lvl="8" marL="4114800" marR="0" rtl="0" algn="just">
              <a:lnSpc>
                <a:spcPct val="115000"/>
              </a:lnSpc>
              <a:spcBef>
                <a:spcPts val="500"/>
              </a:spcBef>
              <a:spcAft>
                <a:spcPts val="500"/>
              </a:spcAft>
              <a:buClr>
                <a:schemeClr val="dk1"/>
              </a:buClr>
              <a:buSzPts val="1800"/>
              <a:buFont typeface="Roboto Condensed"/>
              <a:buChar char="•"/>
              <a:defRPr b="1" i="0" sz="1800" u="none" cap="none" strike="noStrike">
                <a:solidFill>
                  <a:schemeClr val="dk1"/>
                </a:solidFill>
                <a:latin typeface="Roboto Condensed"/>
                <a:ea typeface="Roboto Condensed"/>
                <a:cs typeface="Roboto Condensed"/>
                <a:sym typeface="Roboto Condensed"/>
              </a:defRPr>
            </a:lvl9pPr>
          </a:lstStyle>
          <a:p/>
        </p:txBody>
      </p:sp>
      <p:sp>
        <p:nvSpPr>
          <p:cNvPr id="105" name="Google Shape;105;p31"/>
          <p:cNvSpPr txBox="1"/>
          <p:nvPr>
            <p:ph idx="3" type="body"/>
          </p:nvPr>
        </p:nvSpPr>
        <p:spPr>
          <a:xfrm>
            <a:off x="327450" y="1304775"/>
            <a:ext cx="4148700" cy="327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200"/>
              <a:buFont typeface="Roboto Condensed"/>
              <a:buNone/>
              <a:defRPr i="0" sz="120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
        <p:nvSpPr>
          <p:cNvPr id="106" name="Google Shape;106;p31"/>
          <p:cNvSpPr txBox="1"/>
          <p:nvPr>
            <p:ph idx="4" type="body"/>
          </p:nvPr>
        </p:nvSpPr>
        <p:spPr>
          <a:xfrm>
            <a:off x="4729900" y="1304775"/>
            <a:ext cx="4080300" cy="32757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200"/>
              <a:buFont typeface="Roboto Condensed"/>
              <a:buNone/>
              <a:defRPr i="0" sz="120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 Right">
  <p:cSld name="TWO_OBJECTS_2">
    <p:spTree>
      <p:nvGrpSpPr>
        <p:cNvPr id="107" name="Shape 107"/>
        <p:cNvGrpSpPr/>
        <p:nvPr/>
      </p:nvGrpSpPr>
      <p:grpSpPr>
        <a:xfrm>
          <a:off x="0" y="0"/>
          <a:ext cx="0" cy="0"/>
          <a:chOff x="0" y="0"/>
          <a:chExt cx="0" cy="0"/>
        </a:xfrm>
      </p:grpSpPr>
      <p:sp>
        <p:nvSpPr>
          <p:cNvPr id="108" name="Google Shape;108;p32"/>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9" name="Google Shape;109;p32"/>
          <p:cNvSpPr txBox="1"/>
          <p:nvPr>
            <p:ph idx="1" type="body"/>
          </p:nvPr>
        </p:nvSpPr>
        <p:spPr>
          <a:xfrm>
            <a:off x="4729900" y="86117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l">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l">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 Left">
  <p:cSld name="TWO_OBJECTS_1">
    <p:spTree>
      <p:nvGrpSpPr>
        <p:cNvPr id="110" name="Shape 110"/>
        <p:cNvGrpSpPr/>
        <p:nvPr/>
      </p:nvGrpSpPr>
      <p:grpSpPr>
        <a:xfrm>
          <a:off x="0" y="0"/>
          <a:ext cx="0" cy="0"/>
          <a:chOff x="0" y="0"/>
          <a:chExt cx="0" cy="0"/>
        </a:xfrm>
      </p:grpSpPr>
      <p:sp>
        <p:nvSpPr>
          <p:cNvPr id="111" name="Google Shape;111;p33"/>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2" name="Google Shape;112;p33"/>
          <p:cNvSpPr txBox="1"/>
          <p:nvPr>
            <p:ph idx="1" type="body"/>
          </p:nvPr>
        </p:nvSpPr>
        <p:spPr>
          <a:xfrm>
            <a:off x="327450" y="85607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l">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l">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TWO_OBJECTS_1_1">
    <p:spTree>
      <p:nvGrpSpPr>
        <p:cNvPr id="113" name="Shape 113"/>
        <p:cNvGrpSpPr/>
        <p:nvPr/>
      </p:nvGrpSpPr>
      <p:grpSpPr>
        <a:xfrm>
          <a:off x="0" y="0"/>
          <a:ext cx="0" cy="0"/>
          <a:chOff x="0" y="0"/>
          <a:chExt cx="0" cy="0"/>
        </a:xfrm>
      </p:grpSpPr>
      <p:pic>
        <p:nvPicPr>
          <p:cNvPr id="114" name="Google Shape;114;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5" name="Google Shape;115;p34"/>
          <p:cNvSpPr txBox="1"/>
          <p:nvPr>
            <p:ph type="title"/>
          </p:nvPr>
        </p:nvSpPr>
        <p:spPr>
          <a:xfrm>
            <a:off x="529050" y="765700"/>
            <a:ext cx="4026600" cy="16269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rgbClr val="FFFFFF"/>
              </a:buClr>
              <a:buSzPts val="2800"/>
              <a:buFont typeface="Roboto Condensed"/>
              <a:buNone/>
              <a:defRPr b="1" i="0" sz="2800" u="none" cap="none" strike="noStrike">
                <a:solidFill>
                  <a:srgbClr val="FFFFFF"/>
                </a:solidFill>
                <a:latin typeface="Roboto Condensed"/>
                <a:ea typeface="Roboto Condensed"/>
                <a:cs typeface="Roboto Condensed"/>
                <a:sym typeface="Roboto Condensed"/>
              </a:defRPr>
            </a:lvl1pPr>
            <a:lvl2pPr lvl="1" rtl="0" algn="ctr">
              <a:spcBef>
                <a:spcPts val="0"/>
              </a:spcBef>
              <a:spcAft>
                <a:spcPts val="0"/>
              </a:spcAft>
              <a:buSzPts val="1100"/>
              <a:buNone/>
              <a:defRPr sz="1400"/>
            </a:lvl2pPr>
            <a:lvl3pPr lvl="2" rtl="0" algn="ctr">
              <a:spcBef>
                <a:spcPts val="0"/>
              </a:spcBef>
              <a:spcAft>
                <a:spcPts val="0"/>
              </a:spcAft>
              <a:buSzPts val="1100"/>
              <a:buNone/>
              <a:defRPr sz="1400"/>
            </a:lvl3pPr>
            <a:lvl4pPr lvl="3" rtl="0" algn="ctr">
              <a:spcBef>
                <a:spcPts val="0"/>
              </a:spcBef>
              <a:spcAft>
                <a:spcPts val="0"/>
              </a:spcAft>
              <a:buSzPts val="1100"/>
              <a:buNone/>
              <a:defRPr sz="1400"/>
            </a:lvl4pPr>
            <a:lvl5pPr lvl="4" rtl="0" algn="ctr">
              <a:spcBef>
                <a:spcPts val="0"/>
              </a:spcBef>
              <a:spcAft>
                <a:spcPts val="0"/>
              </a:spcAft>
              <a:buSzPts val="1100"/>
              <a:buNone/>
              <a:defRPr sz="1400"/>
            </a:lvl5pPr>
            <a:lvl6pPr lvl="5" rtl="0" algn="ctr">
              <a:spcBef>
                <a:spcPts val="0"/>
              </a:spcBef>
              <a:spcAft>
                <a:spcPts val="0"/>
              </a:spcAft>
              <a:buSzPts val="1100"/>
              <a:buNone/>
              <a:defRPr sz="1400"/>
            </a:lvl6pPr>
            <a:lvl7pPr lvl="6" rtl="0" algn="ctr">
              <a:spcBef>
                <a:spcPts val="0"/>
              </a:spcBef>
              <a:spcAft>
                <a:spcPts val="0"/>
              </a:spcAft>
              <a:buSzPts val="1100"/>
              <a:buNone/>
              <a:defRPr sz="1400"/>
            </a:lvl7pPr>
            <a:lvl8pPr lvl="7" rtl="0" algn="ctr">
              <a:spcBef>
                <a:spcPts val="0"/>
              </a:spcBef>
              <a:spcAft>
                <a:spcPts val="0"/>
              </a:spcAft>
              <a:buSzPts val="1100"/>
              <a:buNone/>
              <a:defRPr sz="1400"/>
            </a:lvl8pPr>
            <a:lvl9pPr lvl="8" rtl="0" algn="ctr">
              <a:spcBef>
                <a:spcPts val="0"/>
              </a:spcBef>
              <a:spcAft>
                <a:spcPts val="0"/>
              </a:spcAft>
              <a:buSzPts val="1100"/>
              <a:buNone/>
              <a:defRPr sz="1400"/>
            </a:lvl9pPr>
          </a:lstStyle>
          <a:p/>
        </p:txBody>
      </p:sp>
      <p:sp>
        <p:nvSpPr>
          <p:cNvPr id="116" name="Google Shape;116;p34"/>
          <p:cNvSpPr txBox="1"/>
          <p:nvPr>
            <p:ph idx="1" type="body"/>
          </p:nvPr>
        </p:nvSpPr>
        <p:spPr>
          <a:xfrm>
            <a:off x="529050" y="2536925"/>
            <a:ext cx="4026600" cy="15357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14000"/>
              </a:lnSpc>
              <a:spcBef>
                <a:spcPts val="0"/>
              </a:spcBef>
              <a:spcAft>
                <a:spcPts val="0"/>
              </a:spcAft>
              <a:buClr>
                <a:srgbClr val="FFFFFF"/>
              </a:buClr>
              <a:buSzPts val="1100"/>
              <a:buFont typeface="Roboto Condensed"/>
              <a:buNone/>
              <a:defRPr i="0" sz="1100" u="none" cap="none" strike="noStrike">
                <a:solidFill>
                  <a:srgbClr val="FFFFFF"/>
                </a:solidFill>
                <a:latin typeface="Roboto Condensed"/>
                <a:ea typeface="Roboto Condensed"/>
                <a:cs typeface="Roboto Condensed"/>
                <a:sym typeface="Roboto Condensed"/>
              </a:defRPr>
            </a:lvl1pPr>
            <a:lvl2pPr indent="-298450" lvl="1" marL="9144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2pPr>
            <a:lvl3pPr indent="-298450" lvl="2" marL="13716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3pPr>
            <a:lvl4pPr indent="-298450" lvl="3" marL="18288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4pPr>
            <a:lvl5pPr indent="-298450" lvl="4" marL="22860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5pPr>
            <a:lvl6pPr indent="-298450" lvl="5" marL="27432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6pPr>
            <a:lvl7pPr indent="-298450" lvl="6" marL="32004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7pPr>
            <a:lvl8pPr indent="-298450" lvl="7" marL="36576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8pPr>
            <a:lvl9pPr indent="-298450" lvl="8" marL="4114800" marR="0" rtl="0" algn="ctr">
              <a:lnSpc>
                <a:spcPct val="114000"/>
              </a:lnSpc>
              <a:spcBef>
                <a:spcPts val="1000"/>
              </a:spcBef>
              <a:spcAft>
                <a:spcPts val="100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9pPr>
          </a:lstStyle>
          <a:p/>
        </p:txBody>
      </p:sp>
      <p:sp>
        <p:nvSpPr>
          <p:cNvPr id="117" name="Google Shape;117;p34"/>
          <p:cNvSpPr txBox="1"/>
          <p:nvPr>
            <p:ph idx="2" type="body"/>
          </p:nvPr>
        </p:nvSpPr>
        <p:spPr>
          <a:xfrm>
            <a:off x="5493725" y="720100"/>
            <a:ext cx="3243000" cy="3468300"/>
          </a:xfrm>
          <a:prstGeom prst="rect">
            <a:avLst/>
          </a:prstGeom>
          <a:noFill/>
          <a:ln>
            <a:noFill/>
          </a:ln>
        </p:spPr>
        <p:txBody>
          <a:bodyPr anchorCtr="0" anchor="t" bIns="91425" lIns="91425" spcFirstLastPara="1" rIns="91425" wrap="square" tIns="91425">
            <a:noAutofit/>
          </a:bodyPr>
          <a:lstStyle>
            <a:lvl1pPr indent="-317500" lvl="0" marL="457200" rtl="0">
              <a:lnSpc>
                <a:spcPct val="114000"/>
              </a:lnSpc>
              <a:spcBef>
                <a:spcPts val="0"/>
              </a:spcBef>
              <a:spcAft>
                <a:spcPts val="0"/>
              </a:spcAft>
              <a:buSzPts val="1400"/>
              <a:buFont typeface="Roboto Condensed"/>
              <a:buChar char="●"/>
              <a:defRPr>
                <a:latin typeface="Roboto Condensed"/>
                <a:ea typeface="Roboto Condensed"/>
                <a:cs typeface="Roboto Condensed"/>
                <a:sym typeface="Roboto Condensed"/>
              </a:defRPr>
            </a:lvl1pPr>
            <a:lvl2pPr indent="-304800" lvl="1" marL="9144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2pPr>
            <a:lvl3pPr indent="-304800" lvl="2" marL="13716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3pPr>
            <a:lvl4pPr indent="-304800" lvl="3" marL="18288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4pPr>
            <a:lvl5pPr indent="-304800" lvl="4" marL="22860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5pPr>
            <a:lvl6pPr indent="-304800" lvl="5" marL="27432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6pPr>
            <a:lvl7pPr indent="-304800" lvl="6" marL="32004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7pPr>
            <a:lvl8pPr indent="-304800" lvl="7" marL="36576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8pPr>
            <a:lvl9pPr indent="-304800" lvl="8" marL="4114800" rtl="0">
              <a:lnSpc>
                <a:spcPct val="114000"/>
              </a:lnSpc>
              <a:spcBef>
                <a:spcPts val="1000"/>
              </a:spcBef>
              <a:spcAft>
                <a:spcPts val="1000"/>
              </a:spcAft>
              <a:buSzPts val="1200"/>
              <a:buFont typeface="Roboto Condensed"/>
              <a:buChar char="■"/>
              <a:defRPr sz="1200">
                <a:latin typeface="Roboto Condensed"/>
                <a:ea typeface="Roboto Condensed"/>
                <a:cs typeface="Roboto Condensed"/>
                <a:sym typeface="Roboto Condense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with subtitle and description ">
  <p:cSld name="TWO_OBJECTS_1_1_1">
    <p:spTree>
      <p:nvGrpSpPr>
        <p:cNvPr id="118" name="Shape 118"/>
        <p:cNvGrpSpPr/>
        <p:nvPr/>
      </p:nvGrpSpPr>
      <p:grpSpPr>
        <a:xfrm>
          <a:off x="0" y="0"/>
          <a:ext cx="0" cy="0"/>
          <a:chOff x="0" y="0"/>
          <a:chExt cx="0" cy="0"/>
        </a:xfrm>
      </p:grpSpPr>
      <p:pic>
        <p:nvPicPr>
          <p:cNvPr id="119" name="Google Shape;119;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0" name="Google Shape;120;p35"/>
          <p:cNvSpPr txBox="1"/>
          <p:nvPr>
            <p:ph type="title"/>
          </p:nvPr>
        </p:nvSpPr>
        <p:spPr>
          <a:xfrm>
            <a:off x="529050" y="765700"/>
            <a:ext cx="4026600" cy="34683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FFFFFF"/>
              </a:buClr>
              <a:buSzPts val="2800"/>
              <a:buFont typeface="Roboto Condensed"/>
              <a:buNone/>
              <a:defRPr b="1" i="0" sz="2800" u="none" cap="none" strike="noStrike">
                <a:solidFill>
                  <a:srgbClr val="FFFFFF"/>
                </a:solidFill>
                <a:latin typeface="Roboto Condensed"/>
                <a:ea typeface="Roboto Condensed"/>
                <a:cs typeface="Roboto Condensed"/>
                <a:sym typeface="Roboto Condensed"/>
              </a:defRPr>
            </a:lvl1pPr>
            <a:lvl2pPr lvl="1" rtl="0" algn="ctr">
              <a:spcBef>
                <a:spcPts val="0"/>
              </a:spcBef>
              <a:spcAft>
                <a:spcPts val="0"/>
              </a:spcAft>
              <a:buSzPts val="1100"/>
              <a:buNone/>
              <a:defRPr sz="1400"/>
            </a:lvl2pPr>
            <a:lvl3pPr lvl="2" rtl="0" algn="ctr">
              <a:spcBef>
                <a:spcPts val="0"/>
              </a:spcBef>
              <a:spcAft>
                <a:spcPts val="0"/>
              </a:spcAft>
              <a:buSzPts val="1100"/>
              <a:buNone/>
              <a:defRPr sz="1400"/>
            </a:lvl3pPr>
            <a:lvl4pPr lvl="3" rtl="0" algn="ctr">
              <a:spcBef>
                <a:spcPts val="0"/>
              </a:spcBef>
              <a:spcAft>
                <a:spcPts val="0"/>
              </a:spcAft>
              <a:buSzPts val="1100"/>
              <a:buNone/>
              <a:defRPr sz="1400"/>
            </a:lvl4pPr>
            <a:lvl5pPr lvl="4" rtl="0" algn="ctr">
              <a:spcBef>
                <a:spcPts val="0"/>
              </a:spcBef>
              <a:spcAft>
                <a:spcPts val="0"/>
              </a:spcAft>
              <a:buSzPts val="1100"/>
              <a:buNone/>
              <a:defRPr sz="1400"/>
            </a:lvl5pPr>
            <a:lvl6pPr lvl="5" rtl="0" algn="ctr">
              <a:spcBef>
                <a:spcPts val="0"/>
              </a:spcBef>
              <a:spcAft>
                <a:spcPts val="0"/>
              </a:spcAft>
              <a:buSzPts val="1100"/>
              <a:buNone/>
              <a:defRPr sz="1400"/>
            </a:lvl6pPr>
            <a:lvl7pPr lvl="6" rtl="0" algn="ctr">
              <a:spcBef>
                <a:spcPts val="0"/>
              </a:spcBef>
              <a:spcAft>
                <a:spcPts val="0"/>
              </a:spcAft>
              <a:buSzPts val="1100"/>
              <a:buNone/>
              <a:defRPr sz="1400"/>
            </a:lvl7pPr>
            <a:lvl8pPr lvl="7" rtl="0" algn="ctr">
              <a:spcBef>
                <a:spcPts val="0"/>
              </a:spcBef>
              <a:spcAft>
                <a:spcPts val="0"/>
              </a:spcAft>
              <a:buSzPts val="1100"/>
              <a:buNone/>
              <a:defRPr sz="1400"/>
            </a:lvl8pPr>
            <a:lvl9pPr lvl="8" rtl="0" algn="ctr">
              <a:spcBef>
                <a:spcPts val="0"/>
              </a:spcBef>
              <a:spcAft>
                <a:spcPts val="0"/>
              </a:spcAft>
              <a:buSzPts val="1100"/>
              <a:buNone/>
              <a:defRPr sz="1400"/>
            </a:lvl9pPr>
          </a:lstStyle>
          <a:p/>
        </p:txBody>
      </p:sp>
      <p:sp>
        <p:nvSpPr>
          <p:cNvPr id="121" name="Google Shape;121;p35"/>
          <p:cNvSpPr txBox="1"/>
          <p:nvPr>
            <p:ph idx="1" type="body"/>
          </p:nvPr>
        </p:nvSpPr>
        <p:spPr>
          <a:xfrm>
            <a:off x="5493725" y="720100"/>
            <a:ext cx="3243000" cy="3468300"/>
          </a:xfrm>
          <a:prstGeom prst="rect">
            <a:avLst/>
          </a:prstGeom>
          <a:noFill/>
          <a:ln>
            <a:noFill/>
          </a:ln>
        </p:spPr>
        <p:txBody>
          <a:bodyPr anchorCtr="0" anchor="t" bIns="91425" lIns="91425" spcFirstLastPara="1" rIns="91425" wrap="square" tIns="91425">
            <a:noAutofit/>
          </a:bodyPr>
          <a:lstStyle>
            <a:lvl1pPr indent="-317500" lvl="0" marL="457200" rtl="0" algn="just">
              <a:lnSpc>
                <a:spcPct val="114000"/>
              </a:lnSpc>
              <a:spcBef>
                <a:spcPts val="0"/>
              </a:spcBef>
              <a:spcAft>
                <a:spcPts val="0"/>
              </a:spcAft>
              <a:buSzPts val="1400"/>
              <a:buFont typeface="Roboto Condensed"/>
              <a:buChar char="●"/>
              <a:defRPr>
                <a:latin typeface="Roboto Condensed"/>
                <a:ea typeface="Roboto Condensed"/>
                <a:cs typeface="Roboto Condensed"/>
                <a:sym typeface="Roboto Condensed"/>
              </a:defRPr>
            </a:lvl1pPr>
            <a:lvl2pPr indent="-304800" lvl="1" marL="914400" rtl="0" algn="just">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2pPr>
            <a:lvl3pPr indent="-304800" lvl="2" marL="1371600" rtl="0" algn="just">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3pPr>
            <a:lvl4pPr indent="-304800" lvl="3" marL="1828800" rtl="0" algn="just">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4pPr>
            <a:lvl5pPr indent="-304800" lvl="4" marL="2286000" rtl="0" algn="just">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5pPr>
            <a:lvl6pPr indent="-304800" lvl="5" marL="2743200" rtl="0" algn="just">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6pPr>
            <a:lvl7pPr indent="-304800" lvl="6" marL="3200400" rtl="0" algn="just">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7pPr>
            <a:lvl8pPr indent="-304800" lvl="7" marL="3657600" rtl="0" algn="just">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8pPr>
            <a:lvl9pPr indent="-304800" lvl="8" marL="4114800" rtl="0" algn="just">
              <a:lnSpc>
                <a:spcPct val="114000"/>
              </a:lnSpc>
              <a:spcBef>
                <a:spcPts val="1000"/>
              </a:spcBef>
              <a:spcAft>
                <a:spcPts val="1000"/>
              </a:spcAft>
              <a:buSzPts val="1200"/>
              <a:buFont typeface="Roboto Condensed"/>
              <a:buChar char="■"/>
              <a:defRPr sz="1200">
                <a:latin typeface="Roboto Condensed"/>
                <a:ea typeface="Roboto Condensed"/>
                <a:cs typeface="Roboto Condensed"/>
                <a:sym typeface="Roboto Condense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BG]" type="titleOnly">
  <p:cSld name="TITLE_ONLY">
    <p:spTree>
      <p:nvGrpSpPr>
        <p:cNvPr id="122" name="Shape 122"/>
        <p:cNvGrpSpPr/>
        <p:nvPr/>
      </p:nvGrpSpPr>
      <p:grpSpPr>
        <a:xfrm>
          <a:off x="0" y="0"/>
          <a:ext cx="0" cy="0"/>
          <a:chOff x="0" y="0"/>
          <a:chExt cx="0" cy="0"/>
        </a:xfrm>
      </p:grpSpPr>
      <p:sp>
        <p:nvSpPr>
          <p:cNvPr id="123" name="Google Shape;123;p36"/>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ice Locations">
  <p:cSld name="TITLE_ONLY_1">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37"/>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FFFFF"/>
              </a:buClr>
              <a:buSzPts val="1400"/>
              <a:buNone/>
              <a:defRPr>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p:txBody>
      </p:sp>
      <p:sp>
        <p:nvSpPr>
          <p:cNvPr id="126" name="Google Shape;126;p37"/>
          <p:cNvSpPr txBox="1"/>
          <p:nvPr/>
        </p:nvSpPr>
        <p:spPr>
          <a:xfrm>
            <a:off x="1569725" y="1619450"/>
            <a:ext cx="16092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200">
                <a:solidFill>
                  <a:srgbClr val="FFFFFF"/>
                </a:solidFill>
                <a:latin typeface="Roboto Condensed"/>
                <a:ea typeface="Roboto Condensed"/>
                <a:cs typeface="Roboto Condensed"/>
                <a:sym typeface="Roboto Condensed"/>
              </a:rPr>
              <a:t>Tiger Rock Technology</a:t>
            </a:r>
            <a:endParaRPr b="1" sz="1200">
              <a:solidFill>
                <a:srgbClr val="FFFFFF"/>
              </a:solidFill>
              <a:latin typeface="Roboto Condensed"/>
              <a:ea typeface="Roboto Condensed"/>
              <a:cs typeface="Roboto Condensed"/>
              <a:sym typeface="Roboto Condensed"/>
            </a:endParaRPr>
          </a:p>
        </p:txBody>
      </p:sp>
      <p:sp>
        <p:nvSpPr>
          <p:cNvPr id="127" name="Google Shape;127;p37"/>
          <p:cNvSpPr txBox="1"/>
          <p:nvPr/>
        </p:nvSpPr>
        <p:spPr>
          <a:xfrm>
            <a:off x="1569725" y="1868138"/>
            <a:ext cx="2568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900">
                <a:solidFill>
                  <a:srgbClr val="FFFFFF"/>
                </a:solidFill>
                <a:latin typeface="Roboto Condensed"/>
                <a:ea typeface="Roboto Condensed"/>
                <a:cs typeface="Roboto Condensed"/>
                <a:sym typeface="Roboto Condensed"/>
              </a:rPr>
              <a:t>3012 Lakewood Pointe Drive, Orlando, FL 32817, USA</a:t>
            </a:r>
            <a:endParaRPr sz="900">
              <a:solidFill>
                <a:srgbClr val="FFFFFF"/>
              </a:solidFill>
              <a:latin typeface="Roboto Condensed"/>
              <a:ea typeface="Roboto Condensed"/>
              <a:cs typeface="Roboto Condensed"/>
              <a:sym typeface="Roboto Condensed"/>
            </a:endParaRPr>
          </a:p>
        </p:txBody>
      </p:sp>
      <p:sp>
        <p:nvSpPr>
          <p:cNvPr id="128" name="Google Shape;128;p37"/>
          <p:cNvSpPr txBox="1"/>
          <p:nvPr/>
        </p:nvSpPr>
        <p:spPr>
          <a:xfrm>
            <a:off x="5432800" y="1838738"/>
            <a:ext cx="16092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200">
                <a:latin typeface="Roboto Condensed"/>
                <a:ea typeface="Roboto Condensed"/>
                <a:cs typeface="Roboto Condensed"/>
                <a:sym typeface="Roboto Condensed"/>
              </a:rPr>
              <a:t>Ban Vien Company</a:t>
            </a:r>
            <a:endParaRPr b="1" sz="1200">
              <a:latin typeface="Roboto Condensed"/>
              <a:ea typeface="Roboto Condensed"/>
              <a:cs typeface="Roboto Condensed"/>
              <a:sym typeface="Roboto Condensed"/>
            </a:endParaRPr>
          </a:p>
        </p:txBody>
      </p:sp>
      <p:sp>
        <p:nvSpPr>
          <p:cNvPr id="129" name="Google Shape;129;p37"/>
          <p:cNvSpPr txBox="1"/>
          <p:nvPr/>
        </p:nvSpPr>
        <p:spPr>
          <a:xfrm>
            <a:off x="5432800" y="2087425"/>
            <a:ext cx="28776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900">
                <a:latin typeface="Roboto Condensed"/>
                <a:ea typeface="Roboto Condensed"/>
                <a:cs typeface="Roboto Condensed"/>
                <a:sym typeface="Roboto Condensed"/>
              </a:rPr>
              <a:t>Copac Square Building, 12 Ton Dan St., Dist 4., HCMC, VN</a:t>
            </a:r>
            <a:endParaRPr sz="900">
              <a:latin typeface="Roboto Condensed"/>
              <a:ea typeface="Roboto Condensed"/>
              <a:cs typeface="Roboto Condensed"/>
              <a:sym typeface="Roboto Condensed"/>
            </a:endParaRPr>
          </a:p>
        </p:txBody>
      </p:sp>
      <p:sp>
        <p:nvSpPr>
          <p:cNvPr id="130" name="Google Shape;130;p37"/>
          <p:cNvSpPr txBox="1"/>
          <p:nvPr/>
        </p:nvSpPr>
        <p:spPr>
          <a:xfrm>
            <a:off x="5432800" y="2314100"/>
            <a:ext cx="14613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000">
                <a:latin typeface="Roboto Condensed"/>
                <a:ea typeface="Roboto Condensed"/>
                <a:cs typeface="Roboto Condensed"/>
                <a:sym typeface="Roboto Condensed"/>
              </a:rPr>
              <a:t>(+84) 28 6261 5857</a:t>
            </a:r>
            <a:endParaRPr b="1" sz="1000">
              <a:latin typeface="Roboto Condensed"/>
              <a:ea typeface="Roboto Condensed"/>
              <a:cs typeface="Roboto Condensed"/>
              <a:sym typeface="Roboto Condensed"/>
            </a:endParaRPr>
          </a:p>
        </p:txBody>
      </p:sp>
      <p:sp>
        <p:nvSpPr>
          <p:cNvPr id="131" name="Google Shape;131;p37"/>
          <p:cNvSpPr txBox="1"/>
          <p:nvPr/>
        </p:nvSpPr>
        <p:spPr>
          <a:xfrm>
            <a:off x="5587150" y="3439825"/>
            <a:ext cx="16092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200">
                <a:solidFill>
                  <a:srgbClr val="FFFFFF"/>
                </a:solidFill>
                <a:latin typeface="Roboto Condensed"/>
                <a:ea typeface="Roboto Condensed"/>
                <a:cs typeface="Roboto Condensed"/>
                <a:sym typeface="Roboto Condensed"/>
              </a:rPr>
              <a:t>e-Future Technology</a:t>
            </a:r>
            <a:endParaRPr b="1" sz="1200">
              <a:solidFill>
                <a:srgbClr val="FFFFFF"/>
              </a:solidFill>
              <a:latin typeface="Roboto Condensed"/>
              <a:ea typeface="Roboto Condensed"/>
              <a:cs typeface="Roboto Condensed"/>
              <a:sym typeface="Roboto Condensed"/>
            </a:endParaRPr>
          </a:p>
        </p:txBody>
      </p:sp>
      <p:sp>
        <p:nvSpPr>
          <p:cNvPr id="132" name="Google Shape;132;p37"/>
          <p:cNvSpPr txBox="1"/>
          <p:nvPr/>
        </p:nvSpPr>
        <p:spPr>
          <a:xfrm>
            <a:off x="5587150" y="3688513"/>
            <a:ext cx="2568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900">
                <a:solidFill>
                  <a:srgbClr val="FFFFFF"/>
                </a:solidFill>
                <a:latin typeface="Roboto Condensed"/>
                <a:ea typeface="Roboto Condensed"/>
                <a:cs typeface="Roboto Condensed"/>
                <a:sym typeface="Roboto Condensed"/>
              </a:rPr>
              <a:t>16 Kallang Place, #07-01/02/03, Singapore 339156</a:t>
            </a:r>
            <a:endParaRPr sz="900">
              <a:solidFill>
                <a:srgbClr val="FFFFFF"/>
              </a:solidFill>
              <a:latin typeface="Roboto Condensed"/>
              <a:ea typeface="Roboto Condensed"/>
              <a:cs typeface="Roboto Condensed"/>
              <a:sym typeface="Roboto Condense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end">
  <p:cSld name="Thank You">
    <p:spTree>
      <p:nvGrpSpPr>
        <p:cNvPr id="133" name="Shape 133"/>
        <p:cNvGrpSpPr/>
        <p:nvPr/>
      </p:nvGrpSpPr>
      <p:grpSpPr>
        <a:xfrm>
          <a:off x="0" y="0"/>
          <a:ext cx="0" cy="0"/>
          <a:chOff x="0" y="0"/>
          <a:chExt cx="0" cy="0"/>
        </a:xfrm>
      </p:grpSpPr>
      <p:pic>
        <p:nvPicPr>
          <p:cNvPr id="134" name="Google Shape;134;p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38"/>
          <p:cNvSpPr txBox="1"/>
          <p:nvPr>
            <p:ph type="title"/>
          </p:nvPr>
        </p:nvSpPr>
        <p:spPr>
          <a:xfrm>
            <a:off x="279575" y="2128825"/>
            <a:ext cx="8584800" cy="15108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lt1"/>
              </a:buClr>
              <a:buSzPts val="6000"/>
              <a:buFont typeface="Roboto Condensed"/>
              <a:buNone/>
              <a:defRPr sz="6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G]">
  <p:cSld name="Title Only [BG]">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9"/>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BG]">
  <p:cSld name="Title Only [BG]_1">
    <p:spTree>
      <p:nvGrpSpPr>
        <p:cNvPr id="138" name="Shape 13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2" name="Shape 142"/>
        <p:cNvGrpSpPr/>
        <p:nvPr/>
      </p:nvGrpSpPr>
      <p:grpSpPr>
        <a:xfrm>
          <a:off x="0" y="0"/>
          <a:ext cx="0" cy="0"/>
          <a:chOff x="0" y="0"/>
          <a:chExt cx="0" cy="0"/>
        </a:xfrm>
      </p:grpSpPr>
      <p:pic>
        <p:nvPicPr>
          <p:cNvPr id="143" name="Google Shape;143;p4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4" name="Google Shape;144;p42"/>
          <p:cNvSpPr txBox="1"/>
          <p:nvPr>
            <p:ph type="ctrTitle"/>
          </p:nvPr>
        </p:nvSpPr>
        <p:spPr>
          <a:xfrm>
            <a:off x="3477482" y="3674157"/>
            <a:ext cx="5372100" cy="5289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3000"/>
              <a:buFont typeface="Roboto Condensed"/>
              <a:buNone/>
              <a:defRPr sz="3000">
                <a:latin typeface="Roboto Condensed"/>
                <a:ea typeface="Roboto Condensed"/>
                <a:cs typeface="Roboto Condensed"/>
                <a:sym typeface="Roboto Condensed"/>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5" name="Google Shape;145;p42"/>
          <p:cNvSpPr txBox="1"/>
          <p:nvPr>
            <p:ph idx="1" type="subTitle"/>
          </p:nvPr>
        </p:nvSpPr>
        <p:spPr>
          <a:xfrm>
            <a:off x="3498201" y="4074335"/>
            <a:ext cx="5344200" cy="338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700"/>
              <a:buFont typeface="Roboto Condensed"/>
              <a:buNone/>
              <a:defRPr sz="1700">
                <a:latin typeface="Roboto Condensed"/>
                <a:ea typeface="Roboto Condensed"/>
                <a:cs typeface="Roboto Condensed"/>
                <a:sym typeface="Roboto Condensed"/>
              </a:defRPr>
            </a:lvl1pPr>
            <a:lvl2pPr lvl="1" rtl="0" algn="ctr">
              <a:lnSpc>
                <a:spcPct val="90000"/>
              </a:lnSpc>
              <a:spcBef>
                <a:spcPts val="400"/>
              </a:spcBef>
              <a:spcAft>
                <a:spcPts val="0"/>
              </a:spcAft>
              <a:buClr>
                <a:schemeClr val="dk1"/>
              </a:buClr>
              <a:buSzPts val="1500"/>
              <a:buFont typeface="Roboto Condensed"/>
              <a:buNone/>
              <a:defRPr sz="1500">
                <a:latin typeface="Roboto Condensed"/>
                <a:ea typeface="Roboto Condensed"/>
                <a:cs typeface="Roboto Condensed"/>
                <a:sym typeface="Roboto Condensed"/>
              </a:defRPr>
            </a:lvl2pPr>
            <a:lvl3pPr lvl="2" rtl="0" algn="ctr">
              <a:lnSpc>
                <a:spcPct val="90000"/>
              </a:lnSpc>
              <a:spcBef>
                <a:spcPts val="400"/>
              </a:spcBef>
              <a:spcAft>
                <a:spcPts val="0"/>
              </a:spcAft>
              <a:buClr>
                <a:schemeClr val="dk1"/>
              </a:buClr>
              <a:buSzPts val="1400"/>
              <a:buFont typeface="Roboto Condensed"/>
              <a:buNone/>
              <a:defRPr sz="1400">
                <a:latin typeface="Roboto Condensed"/>
                <a:ea typeface="Roboto Condensed"/>
                <a:cs typeface="Roboto Condensed"/>
                <a:sym typeface="Roboto Condensed"/>
              </a:defRPr>
            </a:lvl3pPr>
            <a:lvl4pPr lvl="3"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4pPr>
            <a:lvl5pPr lvl="4"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5pPr>
            <a:lvl6pPr lvl="5"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6pPr>
            <a:lvl7pPr lvl="6"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7pPr>
            <a:lvl8pPr lvl="7"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8pPr>
            <a:lvl9pPr lvl="8" rtl="0" algn="ctr">
              <a:lnSpc>
                <a:spcPct val="90000"/>
              </a:lnSpc>
              <a:spcBef>
                <a:spcPts val="400"/>
              </a:spcBef>
              <a:spcAft>
                <a:spcPts val="0"/>
              </a:spcAft>
              <a:buClr>
                <a:schemeClr val="dk1"/>
              </a:buClr>
              <a:buSzPts val="1200"/>
              <a:buFont typeface="Roboto Condensed"/>
              <a:buNone/>
              <a:defRPr sz="1200">
                <a:latin typeface="Roboto Condensed"/>
                <a:ea typeface="Roboto Condensed"/>
                <a:cs typeface="Roboto Condensed"/>
                <a:sym typeface="Roboto Condense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TITLE_1">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3"/>
          <p:cNvSpPr txBox="1"/>
          <p:nvPr>
            <p:ph type="ctrTitle"/>
          </p:nvPr>
        </p:nvSpPr>
        <p:spPr>
          <a:xfrm>
            <a:off x="1387175" y="1800225"/>
            <a:ext cx="6408900" cy="15063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1"/>
              </a:buClr>
              <a:buSzPts val="3400"/>
              <a:buFont typeface="Roboto Condensed"/>
              <a:buNone/>
              <a:defRPr>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nd subtitle">
  <p:cSld name="TITLE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44"/>
          <p:cNvSpPr txBox="1"/>
          <p:nvPr>
            <p:ph type="ctrTitle"/>
          </p:nvPr>
        </p:nvSpPr>
        <p:spPr>
          <a:xfrm>
            <a:off x="1408200" y="1991175"/>
            <a:ext cx="6327600" cy="741300"/>
          </a:xfrm>
          <a:prstGeom prst="rect">
            <a:avLst/>
          </a:prstGeom>
          <a:noFill/>
          <a:ln>
            <a:noFill/>
          </a:ln>
          <a:effectLst>
            <a:outerShdw blurRad="257175" rotWithShape="0" algn="bl" dir="5400000" dist="76200">
              <a:srgbClr val="000000">
                <a:alpha val="21000"/>
              </a:srgbClr>
            </a:outerShdw>
          </a:effectLst>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1"/>
              </a:buClr>
              <a:buSzPts val="3400"/>
              <a:buFont typeface="Roboto Condensed"/>
              <a:buNone/>
              <a:defRPr>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
        <p:nvSpPr>
          <p:cNvPr id="150" name="Google Shape;150;p44"/>
          <p:cNvSpPr txBox="1"/>
          <p:nvPr>
            <p:ph idx="1" type="subTitle"/>
          </p:nvPr>
        </p:nvSpPr>
        <p:spPr>
          <a:xfrm>
            <a:off x="1408200" y="2656275"/>
            <a:ext cx="6327600" cy="411900"/>
          </a:xfrm>
          <a:prstGeom prst="rect">
            <a:avLst/>
          </a:prstGeom>
          <a:noFill/>
          <a:ln>
            <a:noFill/>
          </a:ln>
          <a:effectLst>
            <a:outerShdw blurRad="57150" rotWithShape="0" algn="bl" dir="5400000" dist="19050">
              <a:srgbClr val="000000">
                <a:alpha val="17000"/>
              </a:srgbClr>
            </a:outerShdw>
          </a:effectLst>
        </p:spPr>
        <p:txBody>
          <a:bodyPr anchorCtr="0" anchor="ctr" bIns="91425" lIns="91425" spcFirstLastPara="1" rIns="91425" wrap="square" tIns="91425">
            <a:noAutofit/>
          </a:bodyPr>
          <a:lstStyle>
            <a:lvl1pPr lvl="0" rtl="0" algn="ctr">
              <a:spcBef>
                <a:spcPts val="0"/>
              </a:spcBef>
              <a:spcAft>
                <a:spcPts val="0"/>
              </a:spcAft>
              <a:buNone/>
              <a:defRPr b="1" sz="1800">
                <a:solidFill>
                  <a:srgbClr val="FFFFFF"/>
                </a:solidFill>
                <a:latin typeface="Roboto Condensed"/>
                <a:ea typeface="Roboto Condensed"/>
                <a:cs typeface="Roboto Condensed"/>
                <a:sym typeface="Roboto Condensed"/>
              </a:defRPr>
            </a:lvl1pPr>
            <a:lvl2pPr lvl="1" rtl="0" algn="ctr">
              <a:spcBef>
                <a:spcPts val="0"/>
              </a:spcBef>
              <a:spcAft>
                <a:spcPts val="0"/>
              </a:spcAft>
              <a:buNone/>
              <a:defRPr sz="1600">
                <a:latin typeface="Roboto Condensed"/>
                <a:ea typeface="Roboto Condensed"/>
                <a:cs typeface="Roboto Condensed"/>
                <a:sym typeface="Roboto Condensed"/>
              </a:defRPr>
            </a:lvl2pPr>
            <a:lvl3pPr lvl="2" rtl="0" algn="ctr">
              <a:spcBef>
                <a:spcPts val="0"/>
              </a:spcBef>
              <a:spcAft>
                <a:spcPts val="0"/>
              </a:spcAft>
              <a:buNone/>
              <a:defRPr sz="1600">
                <a:latin typeface="Roboto Condensed"/>
                <a:ea typeface="Roboto Condensed"/>
                <a:cs typeface="Roboto Condensed"/>
                <a:sym typeface="Roboto Condensed"/>
              </a:defRPr>
            </a:lvl3pPr>
            <a:lvl4pPr lvl="3" rtl="0" algn="ctr">
              <a:spcBef>
                <a:spcPts val="0"/>
              </a:spcBef>
              <a:spcAft>
                <a:spcPts val="0"/>
              </a:spcAft>
              <a:buNone/>
              <a:defRPr sz="1600">
                <a:latin typeface="Roboto Condensed"/>
                <a:ea typeface="Roboto Condensed"/>
                <a:cs typeface="Roboto Condensed"/>
                <a:sym typeface="Roboto Condensed"/>
              </a:defRPr>
            </a:lvl4pPr>
            <a:lvl5pPr lvl="4" rtl="0" algn="ctr">
              <a:spcBef>
                <a:spcPts val="0"/>
              </a:spcBef>
              <a:spcAft>
                <a:spcPts val="0"/>
              </a:spcAft>
              <a:buNone/>
              <a:defRPr sz="1600">
                <a:latin typeface="Roboto Condensed"/>
                <a:ea typeface="Roboto Condensed"/>
                <a:cs typeface="Roboto Condensed"/>
                <a:sym typeface="Roboto Condensed"/>
              </a:defRPr>
            </a:lvl5pPr>
            <a:lvl6pPr lvl="5" rtl="0" algn="ctr">
              <a:spcBef>
                <a:spcPts val="0"/>
              </a:spcBef>
              <a:spcAft>
                <a:spcPts val="0"/>
              </a:spcAft>
              <a:buNone/>
              <a:defRPr sz="1600">
                <a:latin typeface="Roboto Condensed"/>
                <a:ea typeface="Roboto Condensed"/>
                <a:cs typeface="Roboto Condensed"/>
                <a:sym typeface="Roboto Condensed"/>
              </a:defRPr>
            </a:lvl6pPr>
            <a:lvl7pPr lvl="6" rtl="0" algn="ctr">
              <a:spcBef>
                <a:spcPts val="0"/>
              </a:spcBef>
              <a:spcAft>
                <a:spcPts val="0"/>
              </a:spcAft>
              <a:buNone/>
              <a:defRPr sz="1600">
                <a:latin typeface="Roboto Condensed"/>
                <a:ea typeface="Roboto Condensed"/>
                <a:cs typeface="Roboto Condensed"/>
                <a:sym typeface="Roboto Condensed"/>
              </a:defRPr>
            </a:lvl7pPr>
            <a:lvl8pPr lvl="7" rtl="0" algn="ctr">
              <a:spcBef>
                <a:spcPts val="0"/>
              </a:spcBef>
              <a:spcAft>
                <a:spcPts val="0"/>
              </a:spcAft>
              <a:buNone/>
              <a:defRPr sz="1600">
                <a:latin typeface="Roboto Condensed"/>
                <a:ea typeface="Roboto Condensed"/>
                <a:cs typeface="Roboto Condensed"/>
                <a:sym typeface="Roboto Condensed"/>
              </a:defRPr>
            </a:lvl8pPr>
            <a:lvl9pPr lvl="8" rtl="0" algn="ctr">
              <a:spcBef>
                <a:spcPts val="0"/>
              </a:spcBef>
              <a:spcAft>
                <a:spcPts val="0"/>
              </a:spcAft>
              <a:buNone/>
              <a:defRPr sz="1600">
                <a:latin typeface="Roboto Condensed"/>
                <a:ea typeface="Roboto Condensed"/>
                <a:cs typeface="Roboto Condensed"/>
                <a:sym typeface="Roboto Condensed"/>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TITLE_1_1">
    <p:spTree>
      <p:nvGrpSpPr>
        <p:cNvPr id="151" name="Shape 151"/>
        <p:cNvGrpSpPr/>
        <p:nvPr/>
      </p:nvGrpSpPr>
      <p:grpSpPr>
        <a:xfrm>
          <a:off x="0" y="0"/>
          <a:ext cx="0" cy="0"/>
          <a:chOff x="0" y="0"/>
          <a:chExt cx="0" cy="0"/>
        </a:xfrm>
      </p:grpSpPr>
      <p:pic>
        <p:nvPicPr>
          <p:cNvPr id="152" name="Google Shape;152;p4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3" name="Google Shape;153;p45"/>
          <p:cNvSpPr txBox="1"/>
          <p:nvPr>
            <p:ph type="ctrTitle"/>
          </p:nvPr>
        </p:nvSpPr>
        <p:spPr>
          <a:xfrm>
            <a:off x="1263825" y="1309450"/>
            <a:ext cx="6657300" cy="15138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3400"/>
              <a:buFont typeface="Roboto Condensed"/>
              <a:buNone/>
              <a:defRPr>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G]">
  <p:cSld name="CUSTOM">
    <p:bg>
      <p:bgPr>
        <a:blipFill>
          <a:blip r:embed="rId2">
            <a:alphaModFix/>
          </a:blip>
          <a:stretch>
            <a:fillRect/>
          </a:stretch>
        </a:blipFill>
      </p:bgPr>
    </p:bg>
    <p:spTree>
      <p:nvGrpSpPr>
        <p:cNvPr id="154" name="Shape 15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TITLE_1_1_1">
    <p:bg>
      <p:bgPr>
        <a:blipFill>
          <a:blip r:embed="rId2">
            <a:alphaModFix/>
          </a:blip>
          <a:stretch>
            <a:fillRect/>
          </a:stretch>
        </a:blipFill>
      </p:bgPr>
    </p:bg>
    <p:spTree>
      <p:nvGrpSpPr>
        <p:cNvPr id="155" name="Shape 155"/>
        <p:cNvGrpSpPr/>
        <p:nvPr/>
      </p:nvGrpSpPr>
      <p:grpSpPr>
        <a:xfrm>
          <a:off x="0" y="0"/>
          <a:ext cx="0" cy="0"/>
          <a:chOff x="0" y="0"/>
          <a:chExt cx="0" cy="0"/>
        </a:xfrm>
      </p:grpSpPr>
      <p:sp>
        <p:nvSpPr>
          <p:cNvPr id="156" name="Google Shape;156;p47"/>
          <p:cNvSpPr txBox="1"/>
          <p:nvPr>
            <p:ph type="ctrTitle"/>
          </p:nvPr>
        </p:nvSpPr>
        <p:spPr>
          <a:xfrm>
            <a:off x="1263825" y="1309450"/>
            <a:ext cx="6657300" cy="15138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FFFFFF"/>
              </a:buClr>
              <a:buSzPts val="3400"/>
              <a:buFont typeface="Roboto Condensed"/>
              <a:buNone/>
              <a:defRPr>
                <a:solidFill>
                  <a:srgbClr val="FFFFFF"/>
                </a:solidFill>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TITLE_1_1_1_1">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48"/>
          <p:cNvSpPr txBox="1"/>
          <p:nvPr>
            <p:ph type="ctrTitle"/>
          </p:nvPr>
        </p:nvSpPr>
        <p:spPr>
          <a:xfrm>
            <a:off x="1263825" y="1309450"/>
            <a:ext cx="6657300" cy="15138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rgbClr val="FFFFFF"/>
              </a:buClr>
              <a:buSzPts val="3400"/>
              <a:buFont typeface="Roboto Condensed"/>
              <a:buNone/>
              <a:defRPr>
                <a:solidFill>
                  <a:srgbClr val="FFFFFF"/>
                </a:solidFill>
                <a:latin typeface="Roboto Condensed"/>
                <a:ea typeface="Roboto Condensed"/>
                <a:cs typeface="Roboto Condensed"/>
                <a:sym typeface="Roboto Condensed"/>
              </a:defRPr>
            </a:lvl1pPr>
            <a:lvl2pPr lvl="1" rtl="0" algn="ctr">
              <a:spcBef>
                <a:spcPts val="0"/>
              </a:spcBef>
              <a:spcAft>
                <a:spcPts val="0"/>
              </a:spcAft>
              <a:buSzPts val="1100"/>
              <a:buNone/>
              <a:defRPr/>
            </a:lvl2pPr>
            <a:lvl3pPr lvl="2" rtl="0" algn="ctr">
              <a:spcBef>
                <a:spcPts val="0"/>
              </a:spcBef>
              <a:spcAft>
                <a:spcPts val="0"/>
              </a:spcAft>
              <a:buSzPts val="1100"/>
              <a:buNone/>
              <a:defRPr/>
            </a:lvl3pPr>
            <a:lvl4pPr lvl="3" rtl="0" algn="ctr">
              <a:spcBef>
                <a:spcPts val="0"/>
              </a:spcBef>
              <a:spcAft>
                <a:spcPts val="0"/>
              </a:spcAft>
              <a:buSzPts val="1100"/>
              <a:buNone/>
              <a:defRPr/>
            </a:lvl4pPr>
            <a:lvl5pPr lvl="4" rtl="0" algn="ctr">
              <a:spcBef>
                <a:spcPts val="0"/>
              </a:spcBef>
              <a:spcAft>
                <a:spcPts val="0"/>
              </a:spcAft>
              <a:buSzPts val="1100"/>
              <a:buNone/>
              <a:defRPr/>
            </a:lvl5pPr>
            <a:lvl6pPr lvl="5" rtl="0" algn="ctr">
              <a:spcBef>
                <a:spcPts val="0"/>
              </a:spcBef>
              <a:spcAft>
                <a:spcPts val="0"/>
              </a:spcAft>
              <a:buSzPts val="1100"/>
              <a:buNone/>
              <a:defRPr/>
            </a:lvl6pPr>
            <a:lvl7pPr lvl="6" rtl="0" algn="ctr">
              <a:spcBef>
                <a:spcPts val="0"/>
              </a:spcBef>
              <a:spcAft>
                <a:spcPts val="0"/>
              </a:spcAft>
              <a:buSzPts val="1100"/>
              <a:buNone/>
              <a:defRPr/>
            </a:lvl7pPr>
            <a:lvl8pPr lvl="7" rtl="0" algn="ctr">
              <a:spcBef>
                <a:spcPts val="0"/>
              </a:spcBef>
              <a:spcAft>
                <a:spcPts val="0"/>
              </a:spcAft>
              <a:buSzPts val="1100"/>
              <a:buNone/>
              <a:defRPr/>
            </a:lvl8pPr>
            <a:lvl9pPr lvl="8" rtl="0" algn="ctr">
              <a:spcBef>
                <a:spcPts val="0"/>
              </a:spcBef>
              <a:spcAft>
                <a:spcPts val="0"/>
              </a:spcAft>
              <a:buSzPts val="11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no BG]" type="obj">
  <p:cSld name="OBJECT">
    <p:spTree>
      <p:nvGrpSpPr>
        <p:cNvPr id="159" name="Shape 159"/>
        <p:cNvGrpSpPr/>
        <p:nvPr/>
      </p:nvGrpSpPr>
      <p:grpSpPr>
        <a:xfrm>
          <a:off x="0" y="0"/>
          <a:ext cx="0" cy="0"/>
          <a:chOff x="0" y="0"/>
          <a:chExt cx="0" cy="0"/>
        </a:xfrm>
      </p:grpSpPr>
      <p:sp>
        <p:nvSpPr>
          <p:cNvPr id="160" name="Google Shape;160;p49"/>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1" name="Google Shape;161;p49"/>
          <p:cNvSpPr txBox="1"/>
          <p:nvPr>
            <p:ph idx="1" type="body"/>
          </p:nvPr>
        </p:nvSpPr>
        <p:spPr>
          <a:xfrm>
            <a:off x="327450" y="972650"/>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Arial"/>
              <a:buNone/>
              <a:defRPr b="0" i="0" sz="140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BG]">
  <p:cSld name="OBJECT_1">
    <p:bg>
      <p:bgPr>
        <a:blipFill>
          <a:blip r:embed="rId2">
            <a:alphaModFix/>
          </a:blip>
          <a:stretch>
            <a:fillRect/>
          </a:stretch>
        </a:blipFill>
      </p:bgPr>
    </p:bg>
    <p:spTree>
      <p:nvGrpSpPr>
        <p:cNvPr id="162" name="Shape 162"/>
        <p:cNvGrpSpPr/>
        <p:nvPr/>
      </p:nvGrpSpPr>
      <p:grpSpPr>
        <a:xfrm>
          <a:off x="0" y="0"/>
          <a:ext cx="0" cy="0"/>
          <a:chOff x="0" y="0"/>
          <a:chExt cx="0" cy="0"/>
        </a:xfrm>
      </p:grpSpPr>
      <p:sp>
        <p:nvSpPr>
          <p:cNvPr id="163" name="Google Shape;163;p50"/>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4" name="Google Shape;164;p50"/>
          <p:cNvSpPr txBox="1"/>
          <p:nvPr>
            <p:ph idx="1" type="body"/>
          </p:nvPr>
        </p:nvSpPr>
        <p:spPr>
          <a:xfrm>
            <a:off x="327450" y="972650"/>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400"/>
              <a:buFont typeface="Roboto Condensed"/>
              <a:buNone/>
              <a:defRPr i="0" u="none" cap="none" strike="noStrike">
                <a:solidFill>
                  <a:schemeClr val="dk1"/>
                </a:solidFill>
              </a:defRPr>
            </a:lvl1pPr>
            <a:lvl2pPr indent="-304800" lvl="1" marL="914400" marR="0" rtl="0" algn="l">
              <a:lnSpc>
                <a:spcPct val="115000"/>
              </a:lnSpc>
              <a:spcBef>
                <a:spcPts val="7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Char char="•"/>
              <a:defRPr i="0" u="none" cap="none" strike="noStrike">
                <a:solidFill>
                  <a:schemeClr val="dk1"/>
                </a:solidFill>
              </a:defRPr>
            </a:lvl6pPr>
            <a:lvl7pPr indent="-304800" lvl="6" marL="3200400" marR="0" rtl="0" algn="l">
              <a:lnSpc>
                <a:spcPct val="115000"/>
              </a:lnSpc>
              <a:spcBef>
                <a:spcPts val="500"/>
              </a:spcBef>
              <a:spcAft>
                <a:spcPts val="0"/>
              </a:spcAft>
              <a:buClr>
                <a:schemeClr val="dk1"/>
              </a:buClr>
              <a:buSzPts val="1200"/>
              <a:buChar char="•"/>
              <a:defRPr i="0" u="none" cap="none" strike="noStrike">
                <a:solidFill>
                  <a:schemeClr val="dk1"/>
                </a:solidFill>
              </a:defRPr>
            </a:lvl7pPr>
            <a:lvl8pPr indent="-304800" lvl="7" marL="3657600" marR="0" rtl="0" algn="l">
              <a:lnSpc>
                <a:spcPct val="115000"/>
              </a:lnSpc>
              <a:spcBef>
                <a:spcPts val="500"/>
              </a:spcBef>
              <a:spcAft>
                <a:spcPts val="0"/>
              </a:spcAft>
              <a:buClr>
                <a:schemeClr val="dk1"/>
              </a:buClr>
              <a:buSzPts val="1200"/>
              <a:buChar char="•"/>
              <a:defRPr i="0" u="none" cap="none" strike="noStrike">
                <a:solidFill>
                  <a:schemeClr val="dk1"/>
                </a:solidFill>
              </a:defRPr>
            </a:lvl8pPr>
            <a:lvl9pPr indent="-304800" lvl="8" marL="4114800" marR="0" rtl="0" algn="l">
              <a:lnSpc>
                <a:spcPct val="115000"/>
              </a:lnSpc>
              <a:spcBef>
                <a:spcPts val="500"/>
              </a:spcBef>
              <a:spcAft>
                <a:spcPts val="500"/>
              </a:spcAft>
              <a:buClr>
                <a:schemeClr val="dk1"/>
              </a:buClr>
              <a:buSzPts val="1200"/>
              <a:buChar char="•"/>
              <a:defRPr i="0" u="none" cap="none" strike="noStrike">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Highlight 1">
  <p:cSld name="OBJECT_1_1">
    <p:spTree>
      <p:nvGrpSpPr>
        <p:cNvPr id="165" name="Shape 165"/>
        <p:cNvGrpSpPr/>
        <p:nvPr/>
      </p:nvGrpSpPr>
      <p:grpSpPr>
        <a:xfrm>
          <a:off x="0" y="0"/>
          <a:ext cx="0" cy="0"/>
          <a:chOff x="0" y="0"/>
          <a:chExt cx="0" cy="0"/>
        </a:xfrm>
      </p:grpSpPr>
      <p:sp>
        <p:nvSpPr>
          <p:cNvPr id="166" name="Google Shape;166;p51"/>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7" name="Google Shape;167;p51"/>
          <p:cNvSpPr txBox="1"/>
          <p:nvPr>
            <p:ph idx="1" type="body"/>
          </p:nvPr>
        </p:nvSpPr>
        <p:spPr>
          <a:xfrm>
            <a:off x="327450" y="972650"/>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400"/>
              <a:buFont typeface="Roboto Condensed"/>
              <a:buNone/>
              <a:defRPr i="0" u="none" cap="none" strike="noStrike">
                <a:solidFill>
                  <a:schemeClr val="dk1"/>
                </a:solidFill>
              </a:defRPr>
            </a:lvl1pPr>
            <a:lvl2pPr indent="-304800" lvl="1" marL="914400" marR="0" rtl="0" algn="l">
              <a:lnSpc>
                <a:spcPct val="115000"/>
              </a:lnSpc>
              <a:spcBef>
                <a:spcPts val="7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Char char="•"/>
              <a:defRPr i="0" u="none" cap="none" strike="noStrike">
                <a:solidFill>
                  <a:schemeClr val="dk1"/>
                </a:solidFill>
              </a:defRPr>
            </a:lvl6pPr>
            <a:lvl7pPr indent="-304800" lvl="6" marL="3200400" marR="0" rtl="0" algn="l">
              <a:lnSpc>
                <a:spcPct val="115000"/>
              </a:lnSpc>
              <a:spcBef>
                <a:spcPts val="500"/>
              </a:spcBef>
              <a:spcAft>
                <a:spcPts val="0"/>
              </a:spcAft>
              <a:buClr>
                <a:schemeClr val="dk1"/>
              </a:buClr>
              <a:buSzPts val="1200"/>
              <a:buChar char="•"/>
              <a:defRPr i="0" u="none" cap="none" strike="noStrike">
                <a:solidFill>
                  <a:schemeClr val="dk1"/>
                </a:solidFill>
              </a:defRPr>
            </a:lvl7pPr>
            <a:lvl8pPr indent="-304800" lvl="7" marL="3657600" marR="0" rtl="0" algn="l">
              <a:lnSpc>
                <a:spcPct val="115000"/>
              </a:lnSpc>
              <a:spcBef>
                <a:spcPts val="500"/>
              </a:spcBef>
              <a:spcAft>
                <a:spcPts val="0"/>
              </a:spcAft>
              <a:buClr>
                <a:schemeClr val="dk1"/>
              </a:buClr>
              <a:buSzPts val="1200"/>
              <a:buChar char="•"/>
              <a:defRPr i="0" u="none" cap="none" strike="noStrike">
                <a:solidFill>
                  <a:schemeClr val="dk1"/>
                </a:solidFill>
              </a:defRPr>
            </a:lvl8pPr>
            <a:lvl9pPr indent="-304800" lvl="8" marL="4114800" marR="0" rtl="0" algn="l">
              <a:lnSpc>
                <a:spcPct val="115000"/>
              </a:lnSpc>
              <a:spcBef>
                <a:spcPts val="500"/>
              </a:spcBef>
              <a:spcAft>
                <a:spcPts val="500"/>
              </a:spcAft>
              <a:buClr>
                <a:schemeClr val="dk1"/>
              </a:buClr>
              <a:buSzPts val="1200"/>
              <a:buChar char="•"/>
              <a:defRPr i="0" u="none" cap="none" strike="noStrike">
                <a:solidFill>
                  <a:schemeClr val="dk1"/>
                </a:solidFill>
              </a:defRPr>
            </a:lvl9pPr>
          </a:lstStyle>
          <a:p/>
        </p:txBody>
      </p:sp>
      <p:sp>
        <p:nvSpPr>
          <p:cNvPr id="168" name="Google Shape;168;p51"/>
          <p:cNvSpPr/>
          <p:nvPr/>
        </p:nvSpPr>
        <p:spPr>
          <a:xfrm>
            <a:off x="405150" y="0"/>
            <a:ext cx="796500" cy="75600"/>
          </a:xfrm>
          <a:prstGeom prst="rect">
            <a:avLst/>
          </a:prstGeom>
          <a:solidFill>
            <a:srgbClr val="EFC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Highlight 2">
  <p:cSld name="OBJECT_1_1_1">
    <p:bg>
      <p:bgPr>
        <a:blipFill>
          <a:blip r:embed="rId2">
            <a:alphaModFix/>
          </a:blip>
          <a:stretch>
            <a:fillRect/>
          </a:stretch>
        </a:blipFill>
      </p:bgPr>
    </p:bg>
    <p:spTree>
      <p:nvGrpSpPr>
        <p:cNvPr id="169" name="Shape 169"/>
        <p:cNvGrpSpPr/>
        <p:nvPr/>
      </p:nvGrpSpPr>
      <p:grpSpPr>
        <a:xfrm>
          <a:off x="0" y="0"/>
          <a:ext cx="0" cy="0"/>
          <a:chOff x="0" y="0"/>
          <a:chExt cx="0" cy="0"/>
        </a:xfrm>
      </p:grpSpPr>
      <p:sp>
        <p:nvSpPr>
          <p:cNvPr id="170" name="Google Shape;170;p52"/>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1" name="Google Shape;171;p52"/>
          <p:cNvSpPr txBox="1"/>
          <p:nvPr>
            <p:ph idx="1" type="body"/>
          </p:nvPr>
        </p:nvSpPr>
        <p:spPr>
          <a:xfrm>
            <a:off x="327450" y="972650"/>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400"/>
              <a:buFont typeface="Roboto Condensed"/>
              <a:buNone/>
              <a:defRPr i="0" u="none" cap="none" strike="noStrike">
                <a:solidFill>
                  <a:schemeClr val="dk1"/>
                </a:solidFill>
              </a:defRPr>
            </a:lvl1pPr>
            <a:lvl2pPr indent="-304800" lvl="1" marL="914400" marR="0" rtl="0" algn="l">
              <a:lnSpc>
                <a:spcPct val="115000"/>
              </a:lnSpc>
              <a:spcBef>
                <a:spcPts val="7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Char char="•"/>
              <a:defRPr i="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Char char="•"/>
              <a:defRPr i="0" u="none" cap="none" strike="noStrike">
                <a:solidFill>
                  <a:schemeClr val="dk1"/>
                </a:solidFill>
              </a:defRPr>
            </a:lvl6pPr>
            <a:lvl7pPr indent="-304800" lvl="6" marL="3200400" marR="0" rtl="0" algn="l">
              <a:lnSpc>
                <a:spcPct val="115000"/>
              </a:lnSpc>
              <a:spcBef>
                <a:spcPts val="500"/>
              </a:spcBef>
              <a:spcAft>
                <a:spcPts val="0"/>
              </a:spcAft>
              <a:buClr>
                <a:schemeClr val="dk1"/>
              </a:buClr>
              <a:buSzPts val="1200"/>
              <a:buChar char="•"/>
              <a:defRPr i="0" u="none" cap="none" strike="noStrike">
                <a:solidFill>
                  <a:schemeClr val="dk1"/>
                </a:solidFill>
              </a:defRPr>
            </a:lvl7pPr>
            <a:lvl8pPr indent="-304800" lvl="7" marL="3657600" marR="0" rtl="0" algn="l">
              <a:lnSpc>
                <a:spcPct val="115000"/>
              </a:lnSpc>
              <a:spcBef>
                <a:spcPts val="500"/>
              </a:spcBef>
              <a:spcAft>
                <a:spcPts val="0"/>
              </a:spcAft>
              <a:buClr>
                <a:schemeClr val="dk1"/>
              </a:buClr>
              <a:buSzPts val="1200"/>
              <a:buChar char="•"/>
              <a:defRPr i="0" u="none" cap="none" strike="noStrike">
                <a:solidFill>
                  <a:schemeClr val="dk1"/>
                </a:solidFill>
              </a:defRPr>
            </a:lvl8pPr>
            <a:lvl9pPr indent="-304800" lvl="8" marL="4114800" marR="0" rtl="0" algn="l">
              <a:lnSpc>
                <a:spcPct val="115000"/>
              </a:lnSpc>
              <a:spcBef>
                <a:spcPts val="500"/>
              </a:spcBef>
              <a:spcAft>
                <a:spcPts val="500"/>
              </a:spcAft>
              <a:buClr>
                <a:schemeClr val="dk1"/>
              </a:buClr>
              <a:buSzPts val="1200"/>
              <a:buChar char="•"/>
              <a:defRPr i="0" u="none" cap="none" strike="noStrike">
                <a:solidFill>
                  <a:schemeClr val="dk1"/>
                </a:solidFill>
              </a:defRPr>
            </a:lvl9pPr>
          </a:lstStyle>
          <a:p/>
        </p:txBody>
      </p:sp>
      <p:sp>
        <p:nvSpPr>
          <p:cNvPr id="172" name="Google Shape;172;p52"/>
          <p:cNvSpPr/>
          <p:nvPr/>
        </p:nvSpPr>
        <p:spPr>
          <a:xfrm rot="5400000">
            <a:off x="-219750" y="487575"/>
            <a:ext cx="515100" cy="75600"/>
          </a:xfrm>
          <a:prstGeom prst="rect">
            <a:avLst/>
          </a:prstGeom>
          <a:solidFill>
            <a:srgbClr val="EFC4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G]" type="twoObj">
  <p:cSld name="TWO_OBJECTS">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53"/>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5" name="Google Shape;175;p53"/>
          <p:cNvSpPr txBox="1"/>
          <p:nvPr>
            <p:ph idx="1" type="body"/>
          </p:nvPr>
        </p:nvSpPr>
        <p:spPr>
          <a:xfrm>
            <a:off x="327450" y="97282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
        <p:nvSpPr>
          <p:cNvPr id="176" name="Google Shape;176;p53"/>
          <p:cNvSpPr txBox="1"/>
          <p:nvPr>
            <p:ph idx="2" type="body"/>
          </p:nvPr>
        </p:nvSpPr>
        <p:spPr>
          <a:xfrm>
            <a:off x="4729900" y="97282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no BG]">
  <p:cSld name="TWO_OBJECTS_3">
    <p:spTree>
      <p:nvGrpSpPr>
        <p:cNvPr id="177" name="Shape 177"/>
        <p:cNvGrpSpPr/>
        <p:nvPr/>
      </p:nvGrpSpPr>
      <p:grpSpPr>
        <a:xfrm>
          <a:off x="0" y="0"/>
          <a:ext cx="0" cy="0"/>
          <a:chOff x="0" y="0"/>
          <a:chExt cx="0" cy="0"/>
        </a:xfrm>
      </p:grpSpPr>
      <p:sp>
        <p:nvSpPr>
          <p:cNvPr id="178" name="Google Shape;178;p54"/>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9" name="Google Shape;179;p54"/>
          <p:cNvSpPr txBox="1"/>
          <p:nvPr>
            <p:ph idx="1" type="body"/>
          </p:nvPr>
        </p:nvSpPr>
        <p:spPr>
          <a:xfrm>
            <a:off x="327450" y="97282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
        <p:nvSpPr>
          <p:cNvPr id="180" name="Google Shape;180;p54"/>
          <p:cNvSpPr txBox="1"/>
          <p:nvPr>
            <p:ph idx="2" type="body"/>
          </p:nvPr>
        </p:nvSpPr>
        <p:spPr>
          <a:xfrm>
            <a:off x="4729900" y="97282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 Right">
  <p:cSld name="TWO_OBJECTS_2">
    <p:spTree>
      <p:nvGrpSpPr>
        <p:cNvPr id="181" name="Shape 181"/>
        <p:cNvGrpSpPr/>
        <p:nvPr/>
      </p:nvGrpSpPr>
      <p:grpSpPr>
        <a:xfrm>
          <a:off x="0" y="0"/>
          <a:ext cx="0" cy="0"/>
          <a:chOff x="0" y="0"/>
          <a:chExt cx="0" cy="0"/>
        </a:xfrm>
      </p:grpSpPr>
      <p:sp>
        <p:nvSpPr>
          <p:cNvPr id="182" name="Google Shape;182;p55"/>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3" name="Google Shape;183;p55"/>
          <p:cNvSpPr txBox="1"/>
          <p:nvPr>
            <p:ph idx="1" type="body"/>
          </p:nvPr>
        </p:nvSpPr>
        <p:spPr>
          <a:xfrm>
            <a:off x="4729900" y="97282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500"/>
              <a:buFont typeface="Roboto Condensed"/>
              <a:buNone/>
              <a:defRPr i="0" sz="1500" u="none" cap="none" strike="noStrike">
                <a:solidFill>
                  <a:schemeClr val="dk1"/>
                </a:solidFill>
                <a:latin typeface="Roboto Condensed"/>
                <a:ea typeface="Roboto Condensed"/>
                <a:cs typeface="Roboto Condensed"/>
                <a:sym typeface="Roboto Condensed"/>
              </a:defRPr>
            </a:lvl1pPr>
            <a:lvl2pPr indent="-304800" lvl="1" marL="914400" marR="0" rtl="0" algn="l">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l">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 Left">
  <p:cSld name="TWO_OBJECTS_1">
    <p:spTree>
      <p:nvGrpSpPr>
        <p:cNvPr id="184" name="Shape 184"/>
        <p:cNvGrpSpPr/>
        <p:nvPr/>
      </p:nvGrpSpPr>
      <p:grpSpPr>
        <a:xfrm>
          <a:off x="0" y="0"/>
          <a:ext cx="0" cy="0"/>
          <a:chOff x="0" y="0"/>
          <a:chExt cx="0" cy="0"/>
        </a:xfrm>
      </p:grpSpPr>
      <p:sp>
        <p:nvSpPr>
          <p:cNvPr id="185" name="Google Shape;185;p56"/>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6" name="Google Shape;186;p56"/>
          <p:cNvSpPr txBox="1"/>
          <p:nvPr>
            <p:ph idx="1" type="body"/>
          </p:nvPr>
        </p:nvSpPr>
        <p:spPr>
          <a:xfrm>
            <a:off x="327450" y="972825"/>
            <a:ext cx="4148700" cy="39345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15000"/>
              </a:lnSpc>
              <a:spcBef>
                <a:spcPts val="0"/>
              </a:spcBef>
              <a:spcAft>
                <a:spcPts val="0"/>
              </a:spcAft>
              <a:buClr>
                <a:schemeClr val="dk1"/>
              </a:buClr>
              <a:buSzPts val="1500"/>
              <a:buFont typeface="Roboto Condensed"/>
              <a:buNone/>
              <a:defRPr i="0" sz="1500" u="none" cap="none" strike="noStrike">
                <a:solidFill>
                  <a:schemeClr val="dk1"/>
                </a:solidFill>
                <a:latin typeface="Roboto Condensed"/>
                <a:ea typeface="Roboto Condensed"/>
                <a:cs typeface="Roboto Condensed"/>
                <a:sym typeface="Roboto Condensed"/>
              </a:defRPr>
            </a:lvl1pPr>
            <a:lvl2pPr indent="-304800" lvl="1" marL="914400" marR="0" rtl="0" algn="l">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l">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l">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TWO_OBJECTS_1_1">
    <p:spTree>
      <p:nvGrpSpPr>
        <p:cNvPr id="187" name="Shape 187"/>
        <p:cNvGrpSpPr/>
        <p:nvPr/>
      </p:nvGrpSpPr>
      <p:grpSpPr>
        <a:xfrm>
          <a:off x="0" y="0"/>
          <a:ext cx="0" cy="0"/>
          <a:chOff x="0" y="0"/>
          <a:chExt cx="0" cy="0"/>
        </a:xfrm>
      </p:grpSpPr>
      <p:pic>
        <p:nvPicPr>
          <p:cNvPr id="188" name="Google Shape;188;p5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9" name="Google Shape;189;p57"/>
          <p:cNvSpPr txBox="1"/>
          <p:nvPr>
            <p:ph type="title"/>
          </p:nvPr>
        </p:nvSpPr>
        <p:spPr>
          <a:xfrm>
            <a:off x="529050" y="765700"/>
            <a:ext cx="4026600" cy="16269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rgbClr val="FFFFFF"/>
              </a:buClr>
              <a:buSzPts val="2800"/>
              <a:buFont typeface="Roboto Condensed"/>
              <a:buNone/>
              <a:defRPr b="1" i="0" sz="2800" u="none" cap="none" strike="noStrike">
                <a:solidFill>
                  <a:srgbClr val="FFFFFF"/>
                </a:solidFill>
                <a:latin typeface="Roboto Condensed"/>
                <a:ea typeface="Roboto Condensed"/>
                <a:cs typeface="Roboto Condensed"/>
                <a:sym typeface="Roboto Condensed"/>
              </a:defRPr>
            </a:lvl1pPr>
            <a:lvl2pPr lvl="1" rtl="0" algn="ctr">
              <a:spcBef>
                <a:spcPts val="0"/>
              </a:spcBef>
              <a:spcAft>
                <a:spcPts val="0"/>
              </a:spcAft>
              <a:buSzPts val="1100"/>
              <a:buNone/>
              <a:defRPr sz="1400"/>
            </a:lvl2pPr>
            <a:lvl3pPr lvl="2" rtl="0" algn="ctr">
              <a:spcBef>
                <a:spcPts val="0"/>
              </a:spcBef>
              <a:spcAft>
                <a:spcPts val="0"/>
              </a:spcAft>
              <a:buSzPts val="1100"/>
              <a:buNone/>
              <a:defRPr sz="1400"/>
            </a:lvl3pPr>
            <a:lvl4pPr lvl="3" rtl="0" algn="ctr">
              <a:spcBef>
                <a:spcPts val="0"/>
              </a:spcBef>
              <a:spcAft>
                <a:spcPts val="0"/>
              </a:spcAft>
              <a:buSzPts val="1100"/>
              <a:buNone/>
              <a:defRPr sz="1400"/>
            </a:lvl4pPr>
            <a:lvl5pPr lvl="4" rtl="0" algn="ctr">
              <a:spcBef>
                <a:spcPts val="0"/>
              </a:spcBef>
              <a:spcAft>
                <a:spcPts val="0"/>
              </a:spcAft>
              <a:buSzPts val="1100"/>
              <a:buNone/>
              <a:defRPr sz="1400"/>
            </a:lvl5pPr>
            <a:lvl6pPr lvl="5" rtl="0" algn="ctr">
              <a:spcBef>
                <a:spcPts val="0"/>
              </a:spcBef>
              <a:spcAft>
                <a:spcPts val="0"/>
              </a:spcAft>
              <a:buSzPts val="1100"/>
              <a:buNone/>
              <a:defRPr sz="1400"/>
            </a:lvl6pPr>
            <a:lvl7pPr lvl="6" rtl="0" algn="ctr">
              <a:spcBef>
                <a:spcPts val="0"/>
              </a:spcBef>
              <a:spcAft>
                <a:spcPts val="0"/>
              </a:spcAft>
              <a:buSzPts val="1100"/>
              <a:buNone/>
              <a:defRPr sz="1400"/>
            </a:lvl7pPr>
            <a:lvl8pPr lvl="7" rtl="0" algn="ctr">
              <a:spcBef>
                <a:spcPts val="0"/>
              </a:spcBef>
              <a:spcAft>
                <a:spcPts val="0"/>
              </a:spcAft>
              <a:buSzPts val="1100"/>
              <a:buNone/>
              <a:defRPr sz="1400"/>
            </a:lvl8pPr>
            <a:lvl9pPr lvl="8" rtl="0" algn="ctr">
              <a:spcBef>
                <a:spcPts val="0"/>
              </a:spcBef>
              <a:spcAft>
                <a:spcPts val="0"/>
              </a:spcAft>
              <a:buSzPts val="1100"/>
              <a:buNone/>
              <a:defRPr sz="1400"/>
            </a:lvl9pPr>
          </a:lstStyle>
          <a:p/>
        </p:txBody>
      </p:sp>
      <p:sp>
        <p:nvSpPr>
          <p:cNvPr id="190" name="Google Shape;190;p57"/>
          <p:cNvSpPr txBox="1"/>
          <p:nvPr>
            <p:ph idx="1" type="body"/>
          </p:nvPr>
        </p:nvSpPr>
        <p:spPr>
          <a:xfrm>
            <a:off x="529050" y="2536925"/>
            <a:ext cx="4026600" cy="1535700"/>
          </a:xfrm>
          <a:prstGeom prst="rect">
            <a:avLst/>
          </a:prstGeom>
          <a:noFill/>
          <a:ln>
            <a:noFill/>
          </a:ln>
        </p:spPr>
        <p:txBody>
          <a:bodyPr anchorCtr="0" anchor="t" bIns="34275" lIns="68575" spcFirstLastPara="1" rIns="68575" wrap="square" tIns="34275">
            <a:noAutofit/>
          </a:bodyPr>
          <a:lstStyle>
            <a:lvl1pPr indent="-228600" lvl="0" marL="457200" marR="0" rtl="0" algn="ctr">
              <a:lnSpc>
                <a:spcPct val="114000"/>
              </a:lnSpc>
              <a:spcBef>
                <a:spcPts val="0"/>
              </a:spcBef>
              <a:spcAft>
                <a:spcPts val="0"/>
              </a:spcAft>
              <a:buClr>
                <a:srgbClr val="FFFFFF"/>
              </a:buClr>
              <a:buSzPts val="1100"/>
              <a:buFont typeface="Roboto Condensed"/>
              <a:buNone/>
              <a:defRPr i="0" sz="1100" u="none" cap="none" strike="noStrike">
                <a:solidFill>
                  <a:srgbClr val="FFFFFF"/>
                </a:solidFill>
                <a:latin typeface="Roboto Condensed"/>
                <a:ea typeface="Roboto Condensed"/>
                <a:cs typeface="Roboto Condensed"/>
                <a:sym typeface="Roboto Condensed"/>
              </a:defRPr>
            </a:lvl1pPr>
            <a:lvl2pPr indent="-298450" lvl="1" marL="9144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2pPr>
            <a:lvl3pPr indent="-298450" lvl="2" marL="13716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3pPr>
            <a:lvl4pPr indent="-298450" lvl="3" marL="18288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4pPr>
            <a:lvl5pPr indent="-298450" lvl="4" marL="22860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5pPr>
            <a:lvl6pPr indent="-298450" lvl="5" marL="27432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6pPr>
            <a:lvl7pPr indent="-298450" lvl="6" marL="32004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7pPr>
            <a:lvl8pPr indent="-298450" lvl="7" marL="3657600" marR="0" rtl="0" algn="ctr">
              <a:lnSpc>
                <a:spcPct val="114000"/>
              </a:lnSpc>
              <a:spcBef>
                <a:spcPts val="1000"/>
              </a:spcBef>
              <a:spcAft>
                <a:spcPts val="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8pPr>
            <a:lvl9pPr indent="-298450" lvl="8" marL="4114800" marR="0" rtl="0" algn="ctr">
              <a:lnSpc>
                <a:spcPct val="114000"/>
              </a:lnSpc>
              <a:spcBef>
                <a:spcPts val="1000"/>
              </a:spcBef>
              <a:spcAft>
                <a:spcPts val="1000"/>
              </a:spcAft>
              <a:buClr>
                <a:srgbClr val="FFFFFF"/>
              </a:buClr>
              <a:buSzPts val="1100"/>
              <a:buFont typeface="Roboto Condensed"/>
              <a:buChar char="•"/>
              <a:defRPr i="0" sz="1100" u="none" cap="none" strike="noStrike">
                <a:solidFill>
                  <a:srgbClr val="FFFFFF"/>
                </a:solidFill>
                <a:latin typeface="Roboto Condensed"/>
                <a:ea typeface="Roboto Condensed"/>
                <a:cs typeface="Roboto Condensed"/>
                <a:sym typeface="Roboto Condensed"/>
              </a:defRPr>
            </a:lvl9pPr>
          </a:lstStyle>
          <a:p/>
        </p:txBody>
      </p:sp>
      <p:sp>
        <p:nvSpPr>
          <p:cNvPr id="191" name="Google Shape;191;p57"/>
          <p:cNvSpPr txBox="1"/>
          <p:nvPr>
            <p:ph idx="2" type="body"/>
          </p:nvPr>
        </p:nvSpPr>
        <p:spPr>
          <a:xfrm>
            <a:off x="5562325" y="720100"/>
            <a:ext cx="3174300" cy="34683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Roboto Condensed"/>
              <a:buChar char="●"/>
              <a:defRPr>
                <a:latin typeface="Roboto Condensed"/>
                <a:ea typeface="Roboto Condensed"/>
                <a:cs typeface="Roboto Condensed"/>
                <a:sym typeface="Roboto Condensed"/>
              </a:defRPr>
            </a:lvl1pPr>
            <a:lvl2pPr indent="-304800" lvl="1" marL="914400" rtl="0">
              <a:lnSpc>
                <a:spcPct val="114000"/>
              </a:lnSpc>
              <a:spcBef>
                <a:spcPts val="700"/>
              </a:spcBef>
              <a:spcAft>
                <a:spcPts val="0"/>
              </a:spcAft>
              <a:buSzPts val="1200"/>
              <a:buFont typeface="Roboto Condensed"/>
              <a:buChar char="○"/>
              <a:defRPr sz="1200">
                <a:latin typeface="Roboto Condensed"/>
                <a:ea typeface="Roboto Condensed"/>
                <a:cs typeface="Roboto Condensed"/>
                <a:sym typeface="Roboto Condensed"/>
              </a:defRPr>
            </a:lvl2pPr>
            <a:lvl3pPr indent="-304800" lvl="2" marL="13716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3pPr>
            <a:lvl4pPr indent="-304800" lvl="3" marL="18288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4pPr>
            <a:lvl5pPr indent="-304800" lvl="4" marL="22860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5pPr>
            <a:lvl6pPr indent="-304800" lvl="5" marL="27432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6pPr>
            <a:lvl7pPr indent="-304800" lvl="6" marL="32004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7pPr>
            <a:lvl8pPr indent="-304800" lvl="7" marL="3657600" rtl="0">
              <a:lnSpc>
                <a:spcPct val="114000"/>
              </a:lnSpc>
              <a:spcBef>
                <a:spcPts val="1000"/>
              </a:spcBef>
              <a:spcAft>
                <a:spcPts val="0"/>
              </a:spcAft>
              <a:buSzPts val="1200"/>
              <a:buFont typeface="Roboto Condensed"/>
              <a:buChar char="○"/>
              <a:defRPr sz="1200">
                <a:latin typeface="Roboto Condensed"/>
                <a:ea typeface="Roboto Condensed"/>
                <a:cs typeface="Roboto Condensed"/>
                <a:sym typeface="Roboto Condensed"/>
              </a:defRPr>
            </a:lvl8pPr>
            <a:lvl9pPr indent="-304800" lvl="8" marL="4114800" rtl="0">
              <a:lnSpc>
                <a:spcPct val="114000"/>
              </a:lnSpc>
              <a:spcBef>
                <a:spcPts val="1000"/>
              </a:spcBef>
              <a:spcAft>
                <a:spcPts val="1000"/>
              </a:spcAft>
              <a:buSzPts val="1200"/>
              <a:buFont typeface="Roboto Condensed"/>
              <a:buChar char="■"/>
              <a:defRPr sz="1200">
                <a:latin typeface="Roboto Condensed"/>
                <a:ea typeface="Roboto Condensed"/>
                <a:cs typeface="Roboto Condensed"/>
                <a:sym typeface="Roboto Condensed"/>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1/2">
  <p:cSld name="TWO_OBJECTS_1_1_1">
    <p:spTree>
      <p:nvGrpSpPr>
        <p:cNvPr id="192" name="Shape 192"/>
        <p:cNvGrpSpPr/>
        <p:nvPr/>
      </p:nvGrpSpPr>
      <p:grpSpPr>
        <a:xfrm>
          <a:off x="0" y="0"/>
          <a:ext cx="0" cy="0"/>
          <a:chOff x="0" y="0"/>
          <a:chExt cx="0" cy="0"/>
        </a:xfrm>
      </p:grpSpPr>
      <p:sp>
        <p:nvSpPr>
          <p:cNvPr id="193" name="Google Shape;193;p58"/>
          <p:cNvSpPr/>
          <p:nvPr/>
        </p:nvSpPr>
        <p:spPr>
          <a:xfrm>
            <a:off x="0" y="0"/>
            <a:ext cx="2992200" cy="5143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8"/>
          <p:cNvSpPr txBox="1"/>
          <p:nvPr>
            <p:ph type="title"/>
          </p:nvPr>
        </p:nvSpPr>
        <p:spPr>
          <a:xfrm>
            <a:off x="359050" y="765700"/>
            <a:ext cx="2265900" cy="33195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FFFFFF"/>
              </a:buClr>
              <a:buSzPts val="2800"/>
              <a:buFont typeface="Roboto Condensed"/>
              <a:buNone/>
              <a:defRPr b="1" i="0" sz="2800" u="none" cap="none" strike="noStrike">
                <a:solidFill>
                  <a:srgbClr val="FFFFFF"/>
                </a:solidFill>
                <a:latin typeface="Roboto Condensed"/>
                <a:ea typeface="Roboto Condensed"/>
                <a:cs typeface="Roboto Condensed"/>
                <a:sym typeface="Roboto Condensed"/>
              </a:defRPr>
            </a:lvl1pPr>
            <a:lvl2pPr lvl="1" rtl="0" algn="ctr">
              <a:spcBef>
                <a:spcPts val="0"/>
              </a:spcBef>
              <a:spcAft>
                <a:spcPts val="0"/>
              </a:spcAft>
              <a:buSzPts val="1100"/>
              <a:buNone/>
              <a:defRPr sz="1400"/>
            </a:lvl2pPr>
            <a:lvl3pPr lvl="2" rtl="0" algn="ctr">
              <a:spcBef>
                <a:spcPts val="0"/>
              </a:spcBef>
              <a:spcAft>
                <a:spcPts val="0"/>
              </a:spcAft>
              <a:buSzPts val="1100"/>
              <a:buNone/>
              <a:defRPr sz="1400"/>
            </a:lvl3pPr>
            <a:lvl4pPr lvl="3" rtl="0" algn="ctr">
              <a:spcBef>
                <a:spcPts val="0"/>
              </a:spcBef>
              <a:spcAft>
                <a:spcPts val="0"/>
              </a:spcAft>
              <a:buSzPts val="1100"/>
              <a:buNone/>
              <a:defRPr sz="1400"/>
            </a:lvl4pPr>
            <a:lvl5pPr lvl="4" rtl="0" algn="ctr">
              <a:spcBef>
                <a:spcPts val="0"/>
              </a:spcBef>
              <a:spcAft>
                <a:spcPts val="0"/>
              </a:spcAft>
              <a:buSzPts val="1100"/>
              <a:buNone/>
              <a:defRPr sz="1400"/>
            </a:lvl5pPr>
            <a:lvl6pPr lvl="5" rtl="0" algn="ctr">
              <a:spcBef>
                <a:spcPts val="0"/>
              </a:spcBef>
              <a:spcAft>
                <a:spcPts val="0"/>
              </a:spcAft>
              <a:buSzPts val="1100"/>
              <a:buNone/>
              <a:defRPr sz="1400"/>
            </a:lvl6pPr>
            <a:lvl7pPr lvl="6" rtl="0" algn="ctr">
              <a:spcBef>
                <a:spcPts val="0"/>
              </a:spcBef>
              <a:spcAft>
                <a:spcPts val="0"/>
              </a:spcAft>
              <a:buSzPts val="1100"/>
              <a:buNone/>
              <a:defRPr sz="1400"/>
            </a:lvl7pPr>
            <a:lvl8pPr lvl="7" rtl="0" algn="ctr">
              <a:spcBef>
                <a:spcPts val="0"/>
              </a:spcBef>
              <a:spcAft>
                <a:spcPts val="0"/>
              </a:spcAft>
              <a:buSzPts val="1100"/>
              <a:buNone/>
              <a:defRPr sz="1400"/>
            </a:lvl8pPr>
            <a:lvl9pPr lvl="8" rtl="0" algn="ctr">
              <a:spcBef>
                <a:spcPts val="0"/>
              </a:spcBef>
              <a:spcAft>
                <a:spcPts val="0"/>
              </a:spcAft>
              <a:buSzPts val="1100"/>
              <a:buNone/>
              <a:defRPr sz="1400"/>
            </a:lvl9pPr>
          </a:lstStyle>
          <a:p/>
        </p:txBody>
      </p:sp>
      <p:pic>
        <p:nvPicPr>
          <p:cNvPr id="195" name="Google Shape;195;p58"/>
          <p:cNvPicPr preferRelativeResize="0"/>
          <p:nvPr/>
        </p:nvPicPr>
        <p:blipFill>
          <a:blip r:embed="rId2">
            <a:alphaModFix/>
          </a:blip>
          <a:stretch>
            <a:fillRect/>
          </a:stretch>
        </p:blipFill>
        <p:spPr>
          <a:xfrm>
            <a:off x="-112500" y="3340600"/>
            <a:ext cx="1979600" cy="19030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no BG]" type="titleOnly">
  <p:cSld name="TITLE_ONLY">
    <p:spTree>
      <p:nvGrpSpPr>
        <p:cNvPr id="196" name="Shape 196"/>
        <p:cNvGrpSpPr/>
        <p:nvPr/>
      </p:nvGrpSpPr>
      <p:grpSpPr>
        <a:xfrm>
          <a:off x="0" y="0"/>
          <a:ext cx="0" cy="0"/>
          <a:chOff x="0" y="0"/>
          <a:chExt cx="0" cy="0"/>
        </a:xfrm>
      </p:grpSpPr>
      <p:sp>
        <p:nvSpPr>
          <p:cNvPr id="197" name="Google Shape;197;p59"/>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mall] 1">
  <p:cSld name="TITLE_ONLY_3">
    <p:spTree>
      <p:nvGrpSpPr>
        <p:cNvPr id="198" name="Shape 198"/>
        <p:cNvGrpSpPr/>
        <p:nvPr/>
      </p:nvGrpSpPr>
      <p:grpSpPr>
        <a:xfrm>
          <a:off x="0" y="0"/>
          <a:ext cx="0" cy="0"/>
          <a:chOff x="0" y="0"/>
          <a:chExt cx="0" cy="0"/>
        </a:xfrm>
      </p:grpSpPr>
      <p:sp>
        <p:nvSpPr>
          <p:cNvPr id="199" name="Google Shape;199;p60"/>
          <p:cNvSpPr txBox="1"/>
          <p:nvPr>
            <p:ph type="title"/>
          </p:nvPr>
        </p:nvSpPr>
        <p:spPr>
          <a:xfrm>
            <a:off x="330600" y="54149"/>
            <a:ext cx="8482800" cy="374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600"/>
              <a:buNone/>
              <a:defRPr sz="1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ack]">
  <p:cSld name="TITLE_ONLY_2">
    <p:bg>
      <p:bgPr>
        <a:solidFill>
          <a:srgbClr val="000000"/>
        </a:solidFill>
      </p:bgPr>
    </p:bg>
    <p:spTree>
      <p:nvGrpSpPr>
        <p:cNvPr id="200" name="Shape 200"/>
        <p:cNvGrpSpPr/>
        <p:nvPr/>
      </p:nvGrpSpPr>
      <p:grpSpPr>
        <a:xfrm>
          <a:off x="0" y="0"/>
          <a:ext cx="0" cy="0"/>
          <a:chOff x="0" y="0"/>
          <a:chExt cx="0" cy="0"/>
        </a:xfrm>
      </p:grpSpPr>
      <p:sp>
        <p:nvSpPr>
          <p:cNvPr id="201" name="Google Shape;201;p61"/>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FFFFF"/>
              </a:buClr>
              <a:buSzPts val="1400"/>
              <a:buNone/>
              <a:defRPr>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ice Locations">
  <p:cSld name="TITLE_ONLY_1">
    <p:bg>
      <p:bgPr>
        <a:blipFill>
          <a:blip r:embed="rId2">
            <a:alphaModFix/>
          </a:blip>
          <a:stretch>
            <a:fillRect/>
          </a:stretch>
        </a:blipFill>
      </p:bgPr>
    </p:bg>
    <p:spTree>
      <p:nvGrpSpPr>
        <p:cNvPr id="202" name="Shape 202"/>
        <p:cNvGrpSpPr/>
        <p:nvPr/>
      </p:nvGrpSpPr>
      <p:grpSpPr>
        <a:xfrm>
          <a:off x="0" y="0"/>
          <a:ext cx="0" cy="0"/>
          <a:chOff x="0" y="0"/>
          <a:chExt cx="0" cy="0"/>
        </a:xfrm>
      </p:grpSpPr>
      <p:sp>
        <p:nvSpPr>
          <p:cNvPr id="203" name="Google Shape;203;p62"/>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FFFFF"/>
              </a:buClr>
              <a:buSzPts val="1400"/>
              <a:buNone/>
              <a:defRPr>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p:txBody>
      </p:sp>
      <p:sp>
        <p:nvSpPr>
          <p:cNvPr id="204" name="Google Shape;204;p62"/>
          <p:cNvSpPr txBox="1"/>
          <p:nvPr/>
        </p:nvSpPr>
        <p:spPr>
          <a:xfrm>
            <a:off x="1569725" y="1619450"/>
            <a:ext cx="16092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200">
                <a:solidFill>
                  <a:srgbClr val="FFFFFF"/>
                </a:solidFill>
                <a:latin typeface="Roboto Condensed"/>
                <a:ea typeface="Roboto Condensed"/>
                <a:cs typeface="Roboto Condensed"/>
                <a:sym typeface="Roboto Condensed"/>
              </a:rPr>
              <a:t>Tiger Rock Technology</a:t>
            </a:r>
            <a:endParaRPr b="1" sz="1200">
              <a:solidFill>
                <a:srgbClr val="FFFFFF"/>
              </a:solidFill>
              <a:latin typeface="Roboto Condensed"/>
              <a:ea typeface="Roboto Condensed"/>
              <a:cs typeface="Roboto Condensed"/>
              <a:sym typeface="Roboto Condensed"/>
            </a:endParaRPr>
          </a:p>
        </p:txBody>
      </p:sp>
      <p:sp>
        <p:nvSpPr>
          <p:cNvPr id="205" name="Google Shape;205;p62"/>
          <p:cNvSpPr txBox="1"/>
          <p:nvPr/>
        </p:nvSpPr>
        <p:spPr>
          <a:xfrm>
            <a:off x="1569725" y="1868138"/>
            <a:ext cx="2568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900">
                <a:solidFill>
                  <a:srgbClr val="FFFFFF"/>
                </a:solidFill>
                <a:latin typeface="Roboto Condensed"/>
                <a:ea typeface="Roboto Condensed"/>
                <a:cs typeface="Roboto Condensed"/>
                <a:sym typeface="Roboto Condensed"/>
              </a:rPr>
              <a:t>3012 Lakewood Pointe Drive, Orlando, FL 32817, USA</a:t>
            </a:r>
            <a:endParaRPr sz="900">
              <a:solidFill>
                <a:srgbClr val="FFFFFF"/>
              </a:solidFill>
              <a:latin typeface="Roboto Condensed"/>
              <a:ea typeface="Roboto Condensed"/>
              <a:cs typeface="Roboto Condensed"/>
              <a:sym typeface="Roboto Condensed"/>
            </a:endParaRPr>
          </a:p>
        </p:txBody>
      </p:sp>
      <p:sp>
        <p:nvSpPr>
          <p:cNvPr id="206" name="Google Shape;206;p62"/>
          <p:cNvSpPr txBox="1"/>
          <p:nvPr/>
        </p:nvSpPr>
        <p:spPr>
          <a:xfrm>
            <a:off x="5432800" y="1838738"/>
            <a:ext cx="16092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200">
                <a:latin typeface="Roboto Condensed"/>
                <a:ea typeface="Roboto Condensed"/>
                <a:cs typeface="Roboto Condensed"/>
                <a:sym typeface="Roboto Condensed"/>
              </a:rPr>
              <a:t>Ban Vien Company</a:t>
            </a:r>
            <a:endParaRPr b="1" sz="1200">
              <a:latin typeface="Roboto Condensed"/>
              <a:ea typeface="Roboto Condensed"/>
              <a:cs typeface="Roboto Condensed"/>
              <a:sym typeface="Roboto Condensed"/>
            </a:endParaRPr>
          </a:p>
        </p:txBody>
      </p:sp>
      <p:sp>
        <p:nvSpPr>
          <p:cNvPr id="207" name="Google Shape;207;p62"/>
          <p:cNvSpPr txBox="1"/>
          <p:nvPr/>
        </p:nvSpPr>
        <p:spPr>
          <a:xfrm>
            <a:off x="5432800" y="2087425"/>
            <a:ext cx="28776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900">
                <a:latin typeface="Roboto Condensed"/>
                <a:ea typeface="Roboto Condensed"/>
                <a:cs typeface="Roboto Condensed"/>
                <a:sym typeface="Roboto Condensed"/>
              </a:rPr>
              <a:t>Copac Square Building, 12 Ton Dan St., Dist 4., HCMC, VN</a:t>
            </a:r>
            <a:endParaRPr sz="900">
              <a:latin typeface="Roboto Condensed"/>
              <a:ea typeface="Roboto Condensed"/>
              <a:cs typeface="Roboto Condensed"/>
              <a:sym typeface="Roboto Condensed"/>
            </a:endParaRPr>
          </a:p>
        </p:txBody>
      </p:sp>
      <p:sp>
        <p:nvSpPr>
          <p:cNvPr id="208" name="Google Shape;208;p62"/>
          <p:cNvSpPr txBox="1"/>
          <p:nvPr/>
        </p:nvSpPr>
        <p:spPr>
          <a:xfrm>
            <a:off x="5432800" y="2314100"/>
            <a:ext cx="14613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000">
                <a:latin typeface="Roboto Condensed"/>
                <a:ea typeface="Roboto Condensed"/>
                <a:cs typeface="Roboto Condensed"/>
                <a:sym typeface="Roboto Condensed"/>
              </a:rPr>
              <a:t>(+84) 28 6261 5857</a:t>
            </a:r>
            <a:endParaRPr b="1" sz="1000">
              <a:latin typeface="Roboto Condensed"/>
              <a:ea typeface="Roboto Condensed"/>
              <a:cs typeface="Roboto Condensed"/>
              <a:sym typeface="Roboto Condensed"/>
            </a:endParaRPr>
          </a:p>
        </p:txBody>
      </p:sp>
      <p:sp>
        <p:nvSpPr>
          <p:cNvPr id="209" name="Google Shape;209;p62"/>
          <p:cNvSpPr txBox="1"/>
          <p:nvPr/>
        </p:nvSpPr>
        <p:spPr>
          <a:xfrm>
            <a:off x="5587150" y="3439825"/>
            <a:ext cx="16092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200">
                <a:solidFill>
                  <a:srgbClr val="FFFFFF"/>
                </a:solidFill>
                <a:latin typeface="Roboto Condensed"/>
                <a:ea typeface="Roboto Condensed"/>
                <a:cs typeface="Roboto Condensed"/>
                <a:sym typeface="Roboto Condensed"/>
              </a:rPr>
              <a:t>e-Future Technology</a:t>
            </a:r>
            <a:endParaRPr b="1" sz="1200">
              <a:solidFill>
                <a:srgbClr val="FFFFFF"/>
              </a:solidFill>
              <a:latin typeface="Roboto Condensed"/>
              <a:ea typeface="Roboto Condensed"/>
              <a:cs typeface="Roboto Condensed"/>
              <a:sym typeface="Roboto Condensed"/>
            </a:endParaRPr>
          </a:p>
        </p:txBody>
      </p:sp>
      <p:sp>
        <p:nvSpPr>
          <p:cNvPr id="210" name="Google Shape;210;p62"/>
          <p:cNvSpPr txBox="1"/>
          <p:nvPr/>
        </p:nvSpPr>
        <p:spPr>
          <a:xfrm>
            <a:off x="5587150" y="3688513"/>
            <a:ext cx="2568900" cy="2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900">
                <a:solidFill>
                  <a:srgbClr val="FFFFFF"/>
                </a:solidFill>
                <a:latin typeface="Roboto Condensed"/>
                <a:ea typeface="Roboto Condensed"/>
                <a:cs typeface="Roboto Condensed"/>
                <a:sym typeface="Roboto Condensed"/>
              </a:rPr>
              <a:t>16 Kallang Place, #07-01/02/03, Singapore 339156</a:t>
            </a:r>
            <a:endParaRPr sz="900">
              <a:solidFill>
                <a:srgbClr val="FFFFFF"/>
              </a:solidFill>
              <a:latin typeface="Roboto Condensed"/>
              <a:ea typeface="Roboto Condensed"/>
              <a:cs typeface="Roboto Condensed"/>
              <a:sym typeface="Roboto Condense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end">
  <p:cSld name="Thank You">
    <p:spTree>
      <p:nvGrpSpPr>
        <p:cNvPr id="211" name="Shape 211"/>
        <p:cNvGrpSpPr/>
        <p:nvPr/>
      </p:nvGrpSpPr>
      <p:grpSpPr>
        <a:xfrm>
          <a:off x="0" y="0"/>
          <a:ext cx="0" cy="0"/>
          <a:chOff x="0" y="0"/>
          <a:chExt cx="0" cy="0"/>
        </a:xfrm>
      </p:grpSpPr>
      <p:pic>
        <p:nvPicPr>
          <p:cNvPr id="212" name="Google Shape;212;p6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3" name="Google Shape;213;p63"/>
          <p:cNvSpPr txBox="1"/>
          <p:nvPr>
            <p:ph type="title"/>
          </p:nvPr>
        </p:nvSpPr>
        <p:spPr>
          <a:xfrm>
            <a:off x="279575" y="2128825"/>
            <a:ext cx="8584800" cy="15108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lt1"/>
              </a:buClr>
              <a:buSzPts val="6000"/>
              <a:buFont typeface="Roboto Condensed"/>
              <a:buNone/>
              <a:defRPr sz="60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G]">
  <p:cSld name="Title Only [BG]">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p64"/>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BG]">
  <p:cSld name="Title Only [BG]_1">
    <p:spTree>
      <p:nvGrpSpPr>
        <p:cNvPr id="216" name="Shape 216"/>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lack">
  <p:cSld name="Title Only [BG]_1_1">
    <p:spTree>
      <p:nvGrpSpPr>
        <p:cNvPr id="217" name="Shape 217"/>
        <p:cNvGrpSpPr/>
        <p:nvPr/>
      </p:nvGrpSpPr>
      <p:grpSpPr>
        <a:xfrm>
          <a:off x="0" y="0"/>
          <a:ext cx="0" cy="0"/>
          <a:chOff x="0" y="0"/>
          <a:chExt cx="0" cy="0"/>
        </a:xfrm>
      </p:grpSpPr>
      <p:sp>
        <p:nvSpPr>
          <p:cNvPr id="218" name="Google Shape;218;p66"/>
          <p:cNvSpPr/>
          <p:nvPr/>
        </p:nvSpPr>
        <p:spPr>
          <a:xfrm>
            <a:off x="-31925" y="-71800"/>
            <a:ext cx="9231900" cy="5274000"/>
          </a:xfrm>
          <a:prstGeom prst="rect">
            <a:avLst/>
          </a:prstGeom>
          <a:solidFill>
            <a:srgbClr val="2020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p:cSld name="CUSTOM_1">
    <p:bg>
      <p:bgPr>
        <a:blipFill>
          <a:blip r:embed="rId2">
            <a:alphaModFix/>
          </a:blip>
          <a:stretch>
            <a:fillRect/>
          </a:stretch>
        </a:blipFill>
      </p:bgPr>
    </p:bg>
    <p:spTree>
      <p:nvGrpSpPr>
        <p:cNvPr id="219" name="Shape 219"/>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data">
  <p:cSld name="CUSTOM_1_1">
    <p:bg>
      <p:bgPr>
        <a:blipFill>
          <a:blip r:embed="rId2">
            <a:alphaModFix/>
          </a:blip>
          <a:stretch>
            <a:fillRect/>
          </a:stretch>
        </a:blipFill>
      </p:bgPr>
    </p:bg>
    <p:spTree>
      <p:nvGrpSpPr>
        <p:cNvPr id="220" name="Shape 22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3.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theme" Target="../theme/theme1.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327450" y="855925"/>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5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5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41"/>
          <p:cNvSpPr txBox="1"/>
          <p:nvPr>
            <p:ph type="title"/>
          </p:nvPr>
        </p:nvSpPr>
        <p:spPr>
          <a:xfrm>
            <a:off x="327454" y="191787"/>
            <a:ext cx="8482800" cy="628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400"/>
              <a:buFont typeface="Roboto Condensed"/>
              <a:buNone/>
              <a:defRPr b="1" i="0" sz="3400" u="none" cap="none" strike="noStrike">
                <a:solidFill>
                  <a:schemeClr val="dk1"/>
                </a:solidFill>
                <a:latin typeface="Roboto Condensed"/>
                <a:ea typeface="Roboto Condensed"/>
                <a:cs typeface="Roboto Condensed"/>
                <a:sym typeface="Roboto Condensed"/>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1" name="Google Shape;141;p41"/>
          <p:cNvSpPr txBox="1"/>
          <p:nvPr>
            <p:ph idx="1" type="body"/>
          </p:nvPr>
        </p:nvSpPr>
        <p:spPr>
          <a:xfrm>
            <a:off x="327450" y="972650"/>
            <a:ext cx="8482800" cy="3893100"/>
          </a:xfrm>
          <a:prstGeom prst="rect">
            <a:avLst/>
          </a:prstGeom>
          <a:noFill/>
          <a:ln>
            <a:noFill/>
          </a:ln>
        </p:spPr>
        <p:txBody>
          <a:bodyPr anchorCtr="0" anchor="t" bIns="34275" lIns="68575" spcFirstLastPara="1" rIns="68575" wrap="square" tIns="34275">
            <a:noAutofit/>
          </a:bodyPr>
          <a:lstStyle>
            <a:lvl1pPr indent="-228600" lvl="0" marL="457200" marR="0" rtl="0" algn="just">
              <a:lnSpc>
                <a:spcPct val="113000"/>
              </a:lnSpc>
              <a:spcBef>
                <a:spcPts val="0"/>
              </a:spcBef>
              <a:spcAft>
                <a:spcPts val="0"/>
              </a:spcAft>
              <a:buClr>
                <a:schemeClr val="dk1"/>
              </a:buClr>
              <a:buSzPts val="1400"/>
              <a:buFont typeface="Roboto Condensed"/>
              <a:buNone/>
              <a:defRPr i="0" u="none" cap="none" strike="noStrike">
                <a:solidFill>
                  <a:schemeClr val="dk1"/>
                </a:solidFill>
                <a:latin typeface="Roboto Condensed"/>
                <a:ea typeface="Roboto Condensed"/>
                <a:cs typeface="Roboto Condensed"/>
                <a:sym typeface="Roboto Condensed"/>
              </a:defRPr>
            </a:lvl1pPr>
            <a:lvl2pPr indent="-304800" lvl="1" marL="914400" marR="0" rtl="0" algn="just">
              <a:lnSpc>
                <a:spcPct val="113000"/>
              </a:lnSpc>
              <a:spcBef>
                <a:spcPts val="7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2pPr>
            <a:lvl3pPr indent="-304800" lvl="2" marL="1371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3pPr>
            <a:lvl4pPr indent="-304800" lvl="3" marL="18288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4pPr>
            <a:lvl5pPr indent="-304800" lvl="4" marL="22860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5pPr>
            <a:lvl6pPr indent="-304800" lvl="5" marL="27432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6pPr>
            <a:lvl7pPr indent="-304800" lvl="6" marL="32004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7pPr>
            <a:lvl8pPr indent="-304800" lvl="7" marL="3657600" marR="0" rtl="0" algn="just">
              <a:lnSpc>
                <a:spcPct val="115000"/>
              </a:lnSpc>
              <a:spcBef>
                <a:spcPts val="500"/>
              </a:spcBef>
              <a:spcAft>
                <a:spcPts val="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8pPr>
            <a:lvl9pPr indent="-304800" lvl="8" marL="4114800" marR="0" rtl="0" algn="just">
              <a:lnSpc>
                <a:spcPct val="115000"/>
              </a:lnSpc>
              <a:spcBef>
                <a:spcPts val="500"/>
              </a:spcBef>
              <a:spcAft>
                <a:spcPts val="500"/>
              </a:spcAft>
              <a:buClr>
                <a:schemeClr val="dk1"/>
              </a:buClr>
              <a:buSzPts val="1200"/>
              <a:buFont typeface="Roboto Condensed"/>
              <a:buChar char="•"/>
              <a:defRPr i="0" sz="1200" u="none" cap="none" strike="noStrike">
                <a:solidFill>
                  <a:schemeClr val="dk1"/>
                </a:solidFill>
                <a:latin typeface="Roboto Condensed"/>
                <a:ea typeface="Roboto Condensed"/>
                <a:cs typeface="Roboto Condensed"/>
                <a:sym typeface="Roboto Condensed"/>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0.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1.xml"/><Relationship Id="rId3" Type="http://schemas.openxmlformats.org/officeDocument/2006/relationships/hyperlink" Target="https://fullcalendar.io/docs/react"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5.xml"/><Relationship Id="rId3" Type="http://schemas.openxmlformats.org/officeDocument/2006/relationships/hyperlink" Target="https://graphql.org/"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6.xml"/><Relationship Id="rId3" Type="http://schemas.openxmlformats.org/officeDocument/2006/relationships/image" Target="../media/image5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3.xml"/><Relationship Id="rId3" Type="http://schemas.openxmlformats.org/officeDocument/2006/relationships/hyperlink" Target="https://refactoring.guru/design-pattern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4.xml"/><Relationship Id="rId3" Type="http://schemas.openxmlformats.org/officeDocument/2006/relationships/hyperlink" Target="https://reactpatterns.com/" TargetMode="External"/><Relationship Id="rId4" Type="http://schemas.openxmlformats.org/officeDocument/2006/relationships/hyperlink" Target="https://refactoring.guru/design-pattern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6.xml"/><Relationship Id="rId3" Type="http://schemas.openxmlformats.org/officeDocument/2006/relationships/image" Target="../media/image5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7.xml"/><Relationship Id="rId3" Type="http://schemas.openxmlformats.org/officeDocument/2006/relationships/image" Target="../media/image54.png"/><Relationship Id="rId4" Type="http://schemas.openxmlformats.org/officeDocument/2006/relationships/image" Target="../media/image5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8.xml"/><Relationship Id="rId3" Type="http://schemas.openxmlformats.org/officeDocument/2006/relationships/image" Target="../media/image54.png"/><Relationship Id="rId4"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9.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3.xml"/><Relationship Id="rId3" Type="http://schemas.openxmlformats.org/officeDocument/2006/relationships/image" Target="../media/image6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4.xml"/><Relationship Id="rId3" Type="http://schemas.openxmlformats.org/officeDocument/2006/relationships/image" Target="../media/image6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6.xml"/><Relationship Id="rId3" Type="http://schemas.openxmlformats.org/officeDocument/2006/relationships/image" Target="../media/image6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0.xml"/><Relationship Id="rId3" Type="http://schemas.openxmlformats.org/officeDocument/2006/relationships/image" Target="../media/image6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1.xml"/><Relationship Id="rId3" Type="http://schemas.openxmlformats.org/officeDocument/2006/relationships/image" Target="../media/image6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0.xml"/><Relationship Id="rId3" Type="http://schemas.openxmlformats.org/officeDocument/2006/relationships/image" Target="../media/image5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1.xml"/><Relationship Id="rId3" Type="http://schemas.openxmlformats.org/officeDocument/2006/relationships/hyperlink" Target="https://dribbble.com/shots/16696471-Social-Media-Scheduling-Platform" TargetMode="Externa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2.xml"/><Relationship Id="rId3" Type="http://schemas.openxmlformats.org/officeDocument/2006/relationships/hyperlink" Target="https://ant.design/components/layou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5.xml"/><Relationship Id="rId3" Type="http://schemas.openxmlformats.org/officeDocument/2006/relationships/image" Target="../media/image58.png"/><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7.xml"/><Relationship Id="rId3" Type="http://schemas.openxmlformats.org/officeDocument/2006/relationships/hyperlink" Target="https://redux-toolkit.js.org/introduction/getting-starte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4.xml"/><Relationship Id="rId3" Type="http://schemas.openxmlformats.org/officeDocument/2006/relationships/hyperlink" Target="https://formik.org/docs/overview"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5.xml"/><Relationship Id="rId3"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7.xml"/><Relationship Id="rId3"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9.xml"/><Relationship Id="rId3"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69"/>
          <p:cNvSpPr txBox="1"/>
          <p:nvPr>
            <p:ph type="ctrTitle"/>
          </p:nvPr>
        </p:nvSpPr>
        <p:spPr>
          <a:xfrm>
            <a:off x="3477482" y="3674157"/>
            <a:ext cx="5372100" cy="5289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vi"/>
              <a:t>React Training Program</a:t>
            </a:r>
            <a:endParaRPr/>
          </a:p>
        </p:txBody>
      </p:sp>
      <p:sp>
        <p:nvSpPr>
          <p:cNvPr id="226" name="Google Shape;226;p69"/>
          <p:cNvSpPr txBox="1"/>
          <p:nvPr>
            <p:ph idx="1" type="subTitle"/>
          </p:nvPr>
        </p:nvSpPr>
        <p:spPr>
          <a:xfrm>
            <a:off x="3498201" y="4074335"/>
            <a:ext cx="5344200" cy="338100"/>
          </a:xfrm>
          <a:prstGeom prst="rect">
            <a:avLst/>
          </a:prstGeom>
        </p:spPr>
        <p:txBody>
          <a:bodyPr anchorCtr="0" anchor="ctr"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vi">
                <a:solidFill>
                  <a:schemeClr val="dk1"/>
                </a:solidFill>
              </a:rPr>
              <a:t>Khanh Tran</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7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11" name="Google Shape;311;p78"/>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useRef</a:t>
            </a:r>
            <a:endParaRPr b="1" sz="1800">
              <a:solidFill>
                <a:schemeClr val="dk1"/>
              </a:solidFill>
              <a:latin typeface="Roboto Condensed"/>
              <a:ea typeface="Roboto Condensed"/>
              <a:cs typeface="Roboto Condensed"/>
              <a:sym typeface="Roboto Condensed"/>
            </a:endParaRPr>
          </a:p>
        </p:txBody>
      </p:sp>
      <p:sp>
        <p:nvSpPr>
          <p:cNvPr id="312" name="Google Shape;312;p78"/>
          <p:cNvSpPr txBox="1"/>
          <p:nvPr>
            <p:ph idx="2" type="body"/>
          </p:nvPr>
        </p:nvSpPr>
        <p:spPr>
          <a:xfrm>
            <a:off x="327450" y="1219500"/>
            <a:ext cx="4336500" cy="3709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useRef có vai trò quan trọng, vì nó không làm component bị re-render khi nó thay đổi giá trị</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useRef còn được sử dụng để trì hoãn sự thay đổi của state.</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Trong ví dụ bên, sự kiện onChange chỉ diễn ra khi sự kiện onBlur được trigger và data có sự thay đổi.</a:t>
            </a:r>
            <a:endParaRPr sz="1800">
              <a:solidFill>
                <a:schemeClr val="dk1"/>
              </a:solidFill>
              <a:latin typeface="Roboto Condensed"/>
              <a:ea typeface="Roboto Condensed"/>
              <a:cs typeface="Roboto Condensed"/>
              <a:sym typeface="Roboto Condensed"/>
            </a:endParaRPr>
          </a:p>
        </p:txBody>
      </p:sp>
      <p:pic>
        <p:nvPicPr>
          <p:cNvPr id="313" name="Google Shape;313;p78"/>
          <p:cNvPicPr preferRelativeResize="0"/>
          <p:nvPr/>
        </p:nvPicPr>
        <p:blipFill>
          <a:blip r:embed="rId3">
            <a:alphaModFix/>
          </a:blip>
          <a:stretch>
            <a:fillRect/>
          </a:stretch>
        </p:blipFill>
        <p:spPr>
          <a:xfrm>
            <a:off x="4816350" y="972387"/>
            <a:ext cx="4175250" cy="346324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6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Working with Date</a:t>
            </a:r>
            <a:endParaRPr sz="3000"/>
          </a:p>
        </p:txBody>
      </p:sp>
      <p:sp>
        <p:nvSpPr>
          <p:cNvPr id="1038" name="Google Shape;1038;p168"/>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moment/ datefn</a:t>
            </a:r>
            <a:endParaRPr b="1" sz="1800">
              <a:solidFill>
                <a:schemeClr val="dk1"/>
              </a:solidFill>
              <a:latin typeface="Roboto Condensed"/>
              <a:ea typeface="Roboto Condensed"/>
              <a:cs typeface="Roboto Condensed"/>
              <a:sym typeface="Roboto Condensed"/>
            </a:endParaRPr>
          </a:p>
        </p:txBody>
      </p:sp>
      <p:sp>
        <p:nvSpPr>
          <p:cNvPr id="1039" name="Google Shape;1039;p168"/>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sử dụng các third party 1 </a:t>
            </a:r>
            <a:endParaRPr sz="1600">
              <a:solidFill>
                <a:schemeClr val="dk1"/>
              </a:solidFill>
              <a:latin typeface="Roboto Condensed"/>
              <a:ea typeface="Roboto Condensed"/>
              <a:cs typeface="Roboto Condensed"/>
              <a:sym typeface="Roboto Condensed"/>
            </a:endParaRPr>
          </a:p>
          <a:p>
            <a:pPr indent="457200" lvl="0" marL="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cách trực tiếp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sử dụng date, cần quan tâm tới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có timezone hay không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nên sử dụng 1 class wrapper lại cái</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 moment hay datefn này (</a:t>
            </a:r>
            <a:r>
              <a:rPr lang="vi" sz="1600">
                <a:solidFill>
                  <a:schemeClr val="dk1"/>
                </a:solidFill>
                <a:latin typeface="Roboto Condensed"/>
                <a:ea typeface="Roboto Condensed"/>
                <a:cs typeface="Roboto Condensed"/>
                <a:sym typeface="Roboto Condensed"/>
              </a:rPr>
              <a:t>DateUtils)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a:t>
            </a:r>
            <a:r>
              <a:rPr lang="vi" sz="1600">
                <a:solidFill>
                  <a:schemeClr val="dk1"/>
                </a:solidFill>
                <a:latin typeface="Roboto Condensed"/>
                <a:ea typeface="Roboto Condensed"/>
                <a:cs typeface="Roboto Condensed"/>
                <a:sym typeface="Roboto Condensed"/>
              </a:rPr>
              <a:t>DateUtils </a:t>
            </a:r>
            <a:r>
              <a:rPr lang="vi" sz="1600">
                <a:solidFill>
                  <a:schemeClr val="dk1"/>
                </a:solidFill>
                <a:latin typeface="Roboto Condensed"/>
                <a:ea typeface="Roboto Condensed"/>
                <a:cs typeface="Roboto Condensed"/>
                <a:sym typeface="Roboto Condensed"/>
              </a:rPr>
              <a:t>thay thế</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wrap component DatePicker/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Timepicker antd kết hợp với DateUtils</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Thông thường mỗi system có thể sử dụng 1 format date khác nhau. Việc sử dụng utils đảm bảo các request và response giao tiếp giữa front-end và backend thống nhất, dễ thay đổi khi cần.</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040" name="Google Shape;1040;p168"/>
          <p:cNvPicPr preferRelativeResize="0"/>
          <p:nvPr/>
        </p:nvPicPr>
        <p:blipFill>
          <a:blip r:embed="rId3">
            <a:alphaModFix/>
          </a:blip>
          <a:stretch>
            <a:fillRect/>
          </a:stretch>
        </p:blipFill>
        <p:spPr>
          <a:xfrm>
            <a:off x="3749750" y="79824"/>
            <a:ext cx="5295725" cy="390435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6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Working with Date</a:t>
            </a:r>
            <a:endParaRPr sz="3000"/>
          </a:p>
        </p:txBody>
      </p:sp>
      <p:sp>
        <p:nvSpPr>
          <p:cNvPr id="1046" name="Google Shape;1046;p169"/>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Practice</a:t>
            </a:r>
            <a:endParaRPr b="1" sz="1800">
              <a:solidFill>
                <a:schemeClr val="dk1"/>
              </a:solidFill>
              <a:latin typeface="Roboto Condensed"/>
              <a:ea typeface="Roboto Condensed"/>
              <a:cs typeface="Roboto Condensed"/>
              <a:sym typeface="Roboto Condensed"/>
            </a:endParaRPr>
          </a:p>
        </p:txBody>
      </p:sp>
      <p:sp>
        <p:nvSpPr>
          <p:cNvPr id="1047" name="Google Shape;1047;p169"/>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Update FullCalendar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Click Date show AddEvent modal</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handle save/update/edit event.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Bài tập này extend từ bài tập chính</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bài tập này, ta sẽ học cách sử dụng full calendar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việc sử dụng full calendar.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yêu cầu, click để tạo event, click event để show popup, move event để cập nhật lại thời gian.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u="sng">
                <a:solidFill>
                  <a:schemeClr val="hlink"/>
                </a:solidFill>
                <a:latin typeface="Roboto Condensed"/>
                <a:ea typeface="Roboto Condensed"/>
                <a:cs typeface="Roboto Condensed"/>
                <a:sym typeface="Roboto Condensed"/>
                <a:hlinkClick r:id="rId3"/>
              </a:rPr>
              <a:t>https://fullcalendar.io/docs/react</a:t>
            </a:r>
            <a:r>
              <a:rPr lang="vi" sz="1600">
                <a:solidFill>
                  <a:schemeClr val="dk1"/>
                </a:solidFill>
                <a:latin typeface="Roboto Condensed"/>
                <a:ea typeface="Roboto Condensed"/>
                <a:cs typeface="Roboto Condensed"/>
                <a:sym typeface="Roboto Condensed"/>
              </a:rPr>
              <a:t> (v5)</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7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Working with firebase</a:t>
            </a:r>
            <a:endParaRPr sz="3000"/>
          </a:p>
        </p:txBody>
      </p:sp>
      <p:sp>
        <p:nvSpPr>
          <p:cNvPr id="1053" name="Google Shape;1053;p170"/>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firebase/ socket io  &lt;T&gt;</a:t>
            </a:r>
            <a:endParaRPr b="1" sz="1800">
              <a:solidFill>
                <a:schemeClr val="dk1"/>
              </a:solidFill>
              <a:latin typeface="Roboto Condensed"/>
              <a:ea typeface="Roboto Condensed"/>
              <a:cs typeface="Roboto Condensed"/>
              <a:sym typeface="Roboto Condensed"/>
            </a:endParaRPr>
          </a:p>
        </p:txBody>
      </p:sp>
      <p:sp>
        <p:nvSpPr>
          <p:cNvPr id="1054" name="Google Shape;1054;p170"/>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Xây dựng utils cho các service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file config.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Utils mang tính tổng quát, tương tác trên 1 document/ collections /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trigger event như</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onAddItems/ addItems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onAddItem/ addItem</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onUpdateItem/ updateItem</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onDeleteItem/ deleteItem</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useRef để init utils cho các component khác nhau.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service/ custom hook.</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7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Working with firebase</a:t>
            </a:r>
            <a:endParaRPr sz="3000"/>
          </a:p>
        </p:txBody>
      </p:sp>
      <p:sp>
        <p:nvSpPr>
          <p:cNvPr id="1060" name="Google Shape;1060;p171"/>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firebase/ socket io</a:t>
            </a:r>
            <a:endParaRPr b="1" sz="1800">
              <a:solidFill>
                <a:schemeClr val="dk1"/>
              </a:solidFill>
              <a:latin typeface="Roboto Condensed"/>
              <a:ea typeface="Roboto Condensed"/>
              <a:cs typeface="Roboto Condensed"/>
              <a:sym typeface="Roboto Condensed"/>
            </a:endParaRPr>
          </a:p>
        </p:txBody>
      </p:sp>
      <p:sp>
        <p:nvSpPr>
          <p:cNvPr id="1061" name="Google Shape;1061;p171"/>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làm việc với các system khác, luôn ghi nhớ:</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việc implement 1 service giúp tương tác với các system khác, thay vì implement cụ thể.</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Implement service này theo hướng tổng quát hóa, để nó có thể được reuse lại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có các yêu cầu phát sinh, có thể thêm các feature để extend service này, thay vì phải viết các feature cụ thể. Luôn suy nghĩ theo hướng, nếu 1 nơi khác cũng phát triển feature tương tự vậy thì phải làm sao?</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sử dụng custom hook hay là tạo 1 class đóng vai trò service.</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7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Working with graphQL</a:t>
            </a:r>
            <a:endParaRPr sz="3000"/>
          </a:p>
        </p:txBody>
      </p:sp>
      <p:sp>
        <p:nvSpPr>
          <p:cNvPr id="1067" name="Google Shape;1067;p172"/>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GraphQL</a:t>
            </a:r>
            <a:endParaRPr b="1" sz="1800">
              <a:solidFill>
                <a:schemeClr val="dk1"/>
              </a:solidFill>
              <a:latin typeface="Roboto Condensed"/>
              <a:ea typeface="Roboto Condensed"/>
              <a:cs typeface="Roboto Condensed"/>
              <a:sym typeface="Roboto Condensed"/>
            </a:endParaRPr>
          </a:p>
        </p:txBody>
      </p:sp>
      <p:sp>
        <p:nvSpPr>
          <p:cNvPr id="1068" name="Google Shape;1068;p172"/>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Vấn đề khi sử dụng GraphQL đó là domain driven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Vấn đề là bạn lấy data từ đâu quan trọng hơn là lấy data như thế nào</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Từ 1 domain, có thể lấy các relative data của nó</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Việc collect relative data nên xem xét trên các yếu tố khác nhau, cho tiện lợi nhất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graphQL cần xây dựng các data model tương ứng để có thể sử dụng recommend code tốt nhất.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UI để lấy data.</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Học cách sử dụng query và mutation trong graphQL.</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Builder pattern.</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Working with graphQL</a:t>
            </a:r>
            <a:endParaRPr sz="3000"/>
          </a:p>
        </p:txBody>
      </p:sp>
      <p:sp>
        <p:nvSpPr>
          <p:cNvPr id="1074" name="Google Shape;1074;p173"/>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GraphQL</a:t>
            </a:r>
            <a:endParaRPr b="1" sz="1800">
              <a:solidFill>
                <a:schemeClr val="dk1"/>
              </a:solidFill>
              <a:latin typeface="Roboto Condensed"/>
              <a:ea typeface="Roboto Condensed"/>
              <a:cs typeface="Roboto Condensed"/>
              <a:sym typeface="Roboto Condensed"/>
            </a:endParaRPr>
          </a:p>
        </p:txBody>
      </p:sp>
      <p:sp>
        <p:nvSpPr>
          <p:cNvPr id="1075" name="Google Shape;1075;p173"/>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GraphQL : </a:t>
            </a:r>
            <a:r>
              <a:rPr lang="vi" sz="1600" u="sng">
                <a:solidFill>
                  <a:schemeClr val="hlink"/>
                </a:solidFill>
                <a:latin typeface="Roboto Condensed"/>
                <a:ea typeface="Roboto Condensed"/>
                <a:cs typeface="Roboto Condensed"/>
                <a:sym typeface="Roboto Condensed"/>
                <a:hlinkClick r:id="rId3"/>
              </a:rPr>
              <a:t>https://graphql.org/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GraphQL thường có 2 thành phần, query và param.</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Query liệt kê các data cần lấy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Params liệt kê các variable cần truyền vào query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Cần xây dựng utils để có thể generate các param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và xây dựng các data model để có thể quản lý được response.</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7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Working with external JS</a:t>
            </a:r>
            <a:endParaRPr sz="3000"/>
          </a:p>
        </p:txBody>
      </p:sp>
      <p:sp>
        <p:nvSpPr>
          <p:cNvPr id="1081" name="Google Shape;1081;p174"/>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external js</a:t>
            </a:r>
            <a:endParaRPr b="1" sz="1800">
              <a:solidFill>
                <a:schemeClr val="dk1"/>
              </a:solidFill>
              <a:latin typeface="Roboto Condensed"/>
              <a:ea typeface="Roboto Condensed"/>
              <a:cs typeface="Roboto Condensed"/>
              <a:sym typeface="Roboto Condensed"/>
            </a:endParaRPr>
          </a:p>
        </p:txBody>
      </p:sp>
      <p:sp>
        <p:nvSpPr>
          <p:cNvPr id="1082" name="Google Shape;1082;p174"/>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đôi khi, vì 1 lý do nào đó ta cần sử</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dụng các external js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Cách sử dụng external js ntn cho tiện</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 lợi?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thể include file js này vào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 trong index template, vì chỉ 1 vài </a:t>
            </a:r>
            <a:endParaRPr sz="1600">
              <a:solidFill>
                <a:schemeClr val="dk1"/>
              </a:solidFill>
              <a:latin typeface="Roboto Condensed"/>
              <a:ea typeface="Roboto Condensed"/>
              <a:cs typeface="Roboto Condensed"/>
              <a:sym typeface="Roboto Condensed"/>
            </a:endParaRPr>
          </a:p>
          <a:p>
            <a:pPr indent="457200" lvl="0" marL="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page mới cần sử dụng file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Chỉ load file này khi các component cần sử dụng các feature bên trong nó.</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custom hook để load js/css cho thuận tiện.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Cần chú ý: đảm bảo chỉ duy nhất 1 file js được load tại 1 thời điểm.</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Handle event để đảm bảo các external js function chỉ được gọi sau khi file js đã được load.</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083" name="Google Shape;1083;p174"/>
          <p:cNvPicPr preferRelativeResize="0"/>
          <p:nvPr/>
        </p:nvPicPr>
        <p:blipFill>
          <a:blip r:embed="rId3">
            <a:alphaModFix/>
          </a:blip>
          <a:stretch>
            <a:fillRect/>
          </a:stretch>
        </p:blipFill>
        <p:spPr>
          <a:xfrm>
            <a:off x="4054200" y="91400"/>
            <a:ext cx="4999325" cy="34593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7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Responsive </a:t>
            </a:r>
            <a:endParaRPr sz="3000"/>
          </a:p>
        </p:txBody>
      </p:sp>
      <p:sp>
        <p:nvSpPr>
          <p:cNvPr id="1089" name="Google Shape;1089;p175"/>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Responsive</a:t>
            </a:r>
            <a:endParaRPr b="1" sz="1800">
              <a:solidFill>
                <a:schemeClr val="dk1"/>
              </a:solidFill>
              <a:latin typeface="Roboto Condensed"/>
              <a:ea typeface="Roboto Condensed"/>
              <a:cs typeface="Roboto Condensed"/>
              <a:sym typeface="Roboto Condensed"/>
            </a:endParaRPr>
          </a:p>
        </p:txBody>
      </p:sp>
      <p:sp>
        <p:nvSpPr>
          <p:cNvPr id="1090" name="Google Shape;1090;p175"/>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bao nhiêu cách để implement responsive cho 1 page?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built in : Grid của antd.</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query + css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hook.</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Nhược điểm</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nhiều tính năng antd ko hỗ trợ</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query và css làm code khó thống nhất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hook thì khi state thay đổi, component bị re-render nên cần chú ý hiệu năng.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7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Responsive </a:t>
            </a:r>
            <a:endParaRPr sz="3000"/>
          </a:p>
        </p:txBody>
      </p:sp>
      <p:sp>
        <p:nvSpPr>
          <p:cNvPr id="1096" name="Google Shape;1096;p176"/>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Responsive</a:t>
            </a:r>
            <a:endParaRPr b="1" sz="1800">
              <a:solidFill>
                <a:schemeClr val="dk1"/>
              </a:solidFill>
              <a:latin typeface="Roboto Condensed"/>
              <a:ea typeface="Roboto Condensed"/>
              <a:cs typeface="Roboto Condensed"/>
              <a:sym typeface="Roboto Condensed"/>
            </a:endParaRPr>
          </a:p>
        </p:txBody>
      </p:sp>
      <p:sp>
        <p:nvSpPr>
          <p:cNvPr id="1097" name="Google Shape;1097;p176"/>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Cách tiến hành</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Đọc doc và làm theo</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screen variables, và include vào các file css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1 custom hook, trả lại giá trị screen. Sau đó dùng screen đó để thêm class cho cái body cao nhất, và có thể custom lại stylesheet từ đó xuống.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custom component ScreenResponsive</a:t>
            </a:r>
            <a:endParaRPr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Xây dựng custom component với các yêu cầu</a:t>
            </a:r>
            <a:endParaRPr sz="1600">
              <a:solidFill>
                <a:schemeClr val="dk1"/>
              </a:solidFill>
              <a:latin typeface="Roboto Condensed"/>
              <a:ea typeface="Roboto Condensed"/>
              <a:cs typeface="Roboto Condensed"/>
              <a:sym typeface="Roboto Condensed"/>
            </a:endParaRPr>
          </a:p>
          <a:p>
            <a:pPr indent="-330200" lvl="3" marL="18288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sm, md thì hiển thị</a:t>
            </a:r>
            <a:endParaRPr sz="1600">
              <a:solidFill>
                <a:schemeClr val="dk1"/>
              </a:solidFill>
              <a:latin typeface="Roboto Condensed"/>
              <a:ea typeface="Roboto Condensed"/>
              <a:cs typeface="Roboto Condensed"/>
              <a:sym typeface="Roboto Condensed"/>
            </a:endParaRPr>
          </a:p>
          <a:p>
            <a:pPr indent="-330200" lvl="3" marL="18288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screen ngoài cái này thì ko hiển thị</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Responsive </a:t>
            </a:r>
            <a:endParaRPr sz="3000"/>
          </a:p>
        </p:txBody>
      </p:sp>
      <p:sp>
        <p:nvSpPr>
          <p:cNvPr id="1103" name="Google Shape;1103;p177"/>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Add </a:t>
            </a:r>
            <a:r>
              <a:rPr b="1" lang="vi" sz="1800">
                <a:solidFill>
                  <a:schemeClr val="dk1"/>
                </a:solidFill>
                <a:latin typeface="Roboto Condensed"/>
                <a:ea typeface="Roboto Condensed"/>
                <a:cs typeface="Roboto Condensed"/>
                <a:sym typeface="Roboto Condensed"/>
              </a:rPr>
              <a:t>Responsive to Page</a:t>
            </a:r>
            <a:endParaRPr b="1" sz="1800">
              <a:solidFill>
                <a:schemeClr val="dk1"/>
              </a:solidFill>
              <a:latin typeface="Roboto Condensed"/>
              <a:ea typeface="Roboto Condensed"/>
              <a:cs typeface="Roboto Condensed"/>
              <a:sym typeface="Roboto Condensed"/>
            </a:endParaRPr>
          </a:p>
        </p:txBody>
      </p:sp>
      <p:sp>
        <p:nvSpPr>
          <p:cNvPr id="1104" name="Google Shape;1104;p177"/>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toàn bộ component được responsive thì cả page được responsive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Quay lại vấn đề, custom style cho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linh động component </a:t>
            </a:r>
            <a:r>
              <a:rPr lang="vi" sz="1600">
                <a:solidFill>
                  <a:schemeClr val="dk1"/>
                </a:solidFill>
                <a:latin typeface="Roboto Condensed"/>
                <a:ea typeface="Roboto Condensed"/>
                <a:cs typeface="Roboto Condensed"/>
                <a:sym typeface="Roboto Condensed"/>
              </a:rPr>
              <a:t>ScreenResponsive bên kia để có thể thay đổi layout nhanh nhất.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7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19" name="Google Shape;319;p79"/>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useReducer</a:t>
            </a:r>
            <a:endParaRPr b="1" sz="1800">
              <a:solidFill>
                <a:schemeClr val="dk1"/>
              </a:solidFill>
              <a:latin typeface="Roboto Condensed"/>
              <a:ea typeface="Roboto Condensed"/>
              <a:cs typeface="Roboto Condensed"/>
              <a:sym typeface="Roboto Condensed"/>
            </a:endParaRPr>
          </a:p>
        </p:txBody>
      </p:sp>
      <p:sp>
        <p:nvSpPr>
          <p:cNvPr id="320" name="Google Shape;320;p79"/>
          <p:cNvSpPr txBox="1"/>
          <p:nvPr>
            <p:ph idx="2" type="body"/>
          </p:nvPr>
        </p:nvSpPr>
        <p:spPr>
          <a:xfrm>
            <a:off x="327450" y="1219500"/>
            <a:ext cx="7345800" cy="2799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useReducer được xem là 1 redux thu nhỏ</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useReducer nhận vào 1 init state, và 1 reducer </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với các action, reducer căn cứ vào action type để update lại state tương ứng</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 Tách biệt business logic ra khỏi code, có thể extend để sử dụng cho nhiều vị trí khác nhau.</a:t>
            </a:r>
            <a:endParaRPr sz="18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7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Practice</a:t>
            </a:r>
            <a:endParaRPr sz="3000"/>
          </a:p>
        </p:txBody>
      </p:sp>
      <p:sp>
        <p:nvSpPr>
          <p:cNvPr id="1110" name="Google Shape;1110;p178"/>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Practice</a:t>
            </a:r>
            <a:endParaRPr b="1" sz="1800">
              <a:solidFill>
                <a:schemeClr val="dk1"/>
              </a:solidFill>
              <a:latin typeface="Roboto Condensed"/>
              <a:ea typeface="Roboto Condensed"/>
              <a:cs typeface="Roboto Condensed"/>
              <a:sym typeface="Roboto Condensed"/>
            </a:endParaRPr>
          </a:p>
        </p:txBody>
      </p:sp>
      <p:sp>
        <p:nvSpPr>
          <p:cNvPr id="1111" name="Google Shape;1111;p178"/>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thêm 1 vài page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handle lazyload router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vấn đề highlight menu khi page change.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Working với full calendar.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event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event có start date là ngày giờ mà user click ở calendar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event có end date mặc định là 72h kể từ start date, và giá trị này có thể thay đổi.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timezone</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79"/>
          <p:cNvSpPr txBox="1"/>
          <p:nvPr>
            <p:ph type="title"/>
          </p:nvPr>
        </p:nvSpPr>
        <p:spPr>
          <a:xfrm>
            <a:off x="0" y="765700"/>
            <a:ext cx="2984100" cy="33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vi" sz="3200">
                <a:solidFill>
                  <a:schemeClr val="lt1"/>
                </a:solidFill>
              </a:rPr>
              <a:t>React Training Program</a:t>
            </a:r>
            <a:endParaRPr sz="3200">
              <a:solidFill>
                <a:schemeClr val="lt1"/>
              </a:solidFill>
            </a:endParaRPr>
          </a:p>
        </p:txBody>
      </p:sp>
      <p:sp>
        <p:nvSpPr>
          <p:cNvPr id="1117" name="Google Shape;1117;p179"/>
          <p:cNvSpPr/>
          <p:nvPr/>
        </p:nvSpPr>
        <p:spPr>
          <a:xfrm>
            <a:off x="3938900" y="9145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Design Components</a:t>
            </a:r>
            <a:endParaRPr b="1" sz="2400">
              <a:latin typeface="Roboto Condensed"/>
              <a:ea typeface="Roboto Condensed"/>
              <a:cs typeface="Roboto Condensed"/>
              <a:sym typeface="Roboto Condensed"/>
            </a:endParaRPr>
          </a:p>
        </p:txBody>
      </p:sp>
      <p:sp>
        <p:nvSpPr>
          <p:cNvPr id="1118" name="Google Shape;1118;p179"/>
          <p:cNvSpPr/>
          <p:nvPr/>
        </p:nvSpPr>
        <p:spPr>
          <a:xfrm>
            <a:off x="3297300" y="8784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02</a:t>
            </a:r>
            <a:endParaRPr b="1" sz="2400">
              <a:latin typeface="Roboto Condensed"/>
              <a:ea typeface="Roboto Condensed"/>
              <a:cs typeface="Roboto Condensed"/>
              <a:sym typeface="Roboto Condensed"/>
            </a:endParaRPr>
          </a:p>
        </p:txBody>
      </p:sp>
      <p:sp>
        <p:nvSpPr>
          <p:cNvPr id="1119" name="Google Shape;1119;p179"/>
          <p:cNvSpPr/>
          <p:nvPr/>
        </p:nvSpPr>
        <p:spPr>
          <a:xfrm>
            <a:off x="3938899" y="1663900"/>
            <a:ext cx="48711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latin typeface="Roboto Condensed"/>
                <a:ea typeface="Roboto Condensed"/>
                <a:cs typeface="Roboto Condensed"/>
                <a:sym typeface="Roboto Condensed"/>
              </a:rPr>
              <a:t>Design page layout</a:t>
            </a:r>
            <a:endParaRPr b="1" sz="2400">
              <a:latin typeface="Roboto Condensed"/>
              <a:ea typeface="Roboto Condensed"/>
              <a:cs typeface="Roboto Condensed"/>
              <a:sym typeface="Roboto Condensed"/>
            </a:endParaRPr>
          </a:p>
        </p:txBody>
      </p:sp>
      <p:sp>
        <p:nvSpPr>
          <p:cNvPr id="1120" name="Google Shape;1120;p179"/>
          <p:cNvSpPr/>
          <p:nvPr/>
        </p:nvSpPr>
        <p:spPr>
          <a:xfrm>
            <a:off x="3297300" y="162775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03</a:t>
            </a:r>
            <a:endParaRPr b="1" sz="2400">
              <a:latin typeface="Roboto Condensed"/>
              <a:ea typeface="Roboto Condensed"/>
              <a:cs typeface="Roboto Condensed"/>
              <a:sym typeface="Roboto Condensed"/>
            </a:endParaRPr>
          </a:p>
        </p:txBody>
      </p:sp>
      <p:sp>
        <p:nvSpPr>
          <p:cNvPr id="1121" name="Google Shape;1121;p179"/>
          <p:cNvSpPr/>
          <p:nvPr/>
        </p:nvSpPr>
        <p:spPr>
          <a:xfrm>
            <a:off x="3938900" y="241322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solidFill>
                  <a:schemeClr val="dk1"/>
                </a:solidFill>
                <a:latin typeface="Roboto Condensed"/>
                <a:ea typeface="Roboto Condensed"/>
                <a:cs typeface="Roboto Condensed"/>
                <a:sym typeface="Roboto Condensed"/>
              </a:rPr>
              <a:t>Redux and React Context</a:t>
            </a:r>
            <a:endParaRPr b="1" sz="2400">
              <a:solidFill>
                <a:schemeClr val="accent2"/>
              </a:solidFill>
              <a:latin typeface="Roboto Condensed"/>
              <a:ea typeface="Roboto Condensed"/>
              <a:cs typeface="Roboto Condensed"/>
              <a:sym typeface="Roboto Condensed"/>
            </a:endParaRPr>
          </a:p>
        </p:txBody>
      </p:sp>
      <p:sp>
        <p:nvSpPr>
          <p:cNvPr id="1122" name="Google Shape;1122;p179"/>
          <p:cNvSpPr/>
          <p:nvPr/>
        </p:nvSpPr>
        <p:spPr>
          <a:xfrm>
            <a:off x="3297300" y="23770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04</a:t>
            </a:r>
            <a:endParaRPr b="1" sz="2400">
              <a:latin typeface="Roboto Condensed"/>
              <a:ea typeface="Roboto Condensed"/>
              <a:cs typeface="Roboto Condensed"/>
              <a:sym typeface="Roboto Condensed"/>
            </a:endParaRPr>
          </a:p>
        </p:txBody>
      </p:sp>
      <p:sp>
        <p:nvSpPr>
          <p:cNvPr id="1123" name="Google Shape;1123;p179"/>
          <p:cNvSpPr/>
          <p:nvPr/>
        </p:nvSpPr>
        <p:spPr>
          <a:xfrm>
            <a:off x="3938900" y="3162550"/>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Formik and form validation</a:t>
            </a:r>
            <a:endParaRPr b="1" sz="24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Font typeface="Arial"/>
              <a:buNone/>
            </a:pPr>
            <a:r>
              <a:t/>
            </a:r>
            <a:endParaRPr b="1" sz="2400">
              <a:latin typeface="Roboto Condensed"/>
              <a:ea typeface="Roboto Condensed"/>
              <a:cs typeface="Roboto Condensed"/>
              <a:sym typeface="Roboto Condensed"/>
            </a:endParaRPr>
          </a:p>
        </p:txBody>
      </p:sp>
      <p:sp>
        <p:nvSpPr>
          <p:cNvPr id="1124" name="Google Shape;1124;p179"/>
          <p:cNvSpPr/>
          <p:nvPr/>
        </p:nvSpPr>
        <p:spPr>
          <a:xfrm>
            <a:off x="3297300" y="312640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05</a:t>
            </a:r>
            <a:endParaRPr b="1" sz="2400">
              <a:latin typeface="Roboto Condensed"/>
              <a:ea typeface="Roboto Condensed"/>
              <a:cs typeface="Roboto Condensed"/>
              <a:sym typeface="Roboto Condensed"/>
            </a:endParaRPr>
          </a:p>
        </p:txBody>
      </p:sp>
      <p:sp>
        <p:nvSpPr>
          <p:cNvPr id="1125" name="Google Shape;1125;p179"/>
          <p:cNvSpPr/>
          <p:nvPr/>
        </p:nvSpPr>
        <p:spPr>
          <a:xfrm>
            <a:off x="3445350" y="12710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9"/>
          <p:cNvSpPr/>
          <p:nvPr/>
        </p:nvSpPr>
        <p:spPr>
          <a:xfrm>
            <a:off x="3445350" y="202014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9"/>
          <p:cNvSpPr/>
          <p:nvPr/>
        </p:nvSpPr>
        <p:spPr>
          <a:xfrm>
            <a:off x="3445350" y="27692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9"/>
          <p:cNvSpPr/>
          <p:nvPr/>
        </p:nvSpPr>
        <p:spPr>
          <a:xfrm>
            <a:off x="3445350" y="351839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9"/>
          <p:cNvSpPr/>
          <p:nvPr/>
        </p:nvSpPr>
        <p:spPr>
          <a:xfrm>
            <a:off x="3938900" y="38718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vi" sz="2400">
                <a:solidFill>
                  <a:schemeClr val="accent2"/>
                </a:solidFill>
                <a:latin typeface="Roboto Condensed"/>
                <a:ea typeface="Roboto Condensed"/>
                <a:cs typeface="Roboto Condensed"/>
                <a:sym typeface="Roboto Condensed"/>
              </a:rPr>
              <a:t>React Design Pattern</a:t>
            </a:r>
            <a:endParaRPr b="1" sz="2400">
              <a:latin typeface="Roboto Condensed"/>
              <a:ea typeface="Roboto Condensed"/>
              <a:cs typeface="Roboto Condensed"/>
              <a:sym typeface="Roboto Condensed"/>
            </a:endParaRPr>
          </a:p>
        </p:txBody>
      </p:sp>
      <p:sp>
        <p:nvSpPr>
          <p:cNvPr id="1130" name="Google Shape;1130;p179"/>
          <p:cNvSpPr/>
          <p:nvPr/>
        </p:nvSpPr>
        <p:spPr>
          <a:xfrm>
            <a:off x="3297300" y="38356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06</a:t>
            </a:r>
            <a:endParaRPr b="1" sz="2400">
              <a:latin typeface="Roboto Condensed"/>
              <a:ea typeface="Roboto Condensed"/>
              <a:cs typeface="Roboto Condensed"/>
              <a:sym typeface="Roboto Condensed"/>
            </a:endParaRPr>
          </a:p>
        </p:txBody>
      </p:sp>
      <p:sp>
        <p:nvSpPr>
          <p:cNvPr id="1131" name="Google Shape;1131;p179"/>
          <p:cNvSpPr/>
          <p:nvPr/>
        </p:nvSpPr>
        <p:spPr>
          <a:xfrm>
            <a:off x="3445350" y="42276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9"/>
          <p:cNvSpPr/>
          <p:nvPr/>
        </p:nvSpPr>
        <p:spPr>
          <a:xfrm>
            <a:off x="3938900" y="2287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React Basic</a:t>
            </a:r>
            <a:endParaRPr b="1" sz="2400">
              <a:latin typeface="Roboto Condensed"/>
              <a:ea typeface="Roboto Condensed"/>
              <a:cs typeface="Roboto Condensed"/>
              <a:sym typeface="Roboto Condensed"/>
            </a:endParaRPr>
          </a:p>
        </p:txBody>
      </p:sp>
      <p:sp>
        <p:nvSpPr>
          <p:cNvPr id="1133" name="Google Shape;1133;p179"/>
          <p:cNvSpPr/>
          <p:nvPr/>
        </p:nvSpPr>
        <p:spPr>
          <a:xfrm>
            <a:off x="3297300" y="1926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01</a:t>
            </a:r>
            <a:endParaRPr b="1" sz="2400">
              <a:latin typeface="Roboto Condensed"/>
              <a:ea typeface="Roboto Condensed"/>
              <a:cs typeface="Roboto Condensed"/>
              <a:sym typeface="Roboto Condensed"/>
            </a:endParaRPr>
          </a:p>
        </p:txBody>
      </p:sp>
      <p:sp>
        <p:nvSpPr>
          <p:cNvPr id="1134" name="Google Shape;1134;p179"/>
          <p:cNvSpPr/>
          <p:nvPr/>
        </p:nvSpPr>
        <p:spPr>
          <a:xfrm>
            <a:off x="3445350" y="5852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9"/>
          <p:cNvSpPr/>
          <p:nvPr/>
        </p:nvSpPr>
        <p:spPr>
          <a:xfrm>
            <a:off x="3938900" y="45576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 </a:t>
            </a:r>
            <a:endParaRPr b="1" sz="2400">
              <a:latin typeface="Roboto Condensed"/>
              <a:ea typeface="Roboto Condensed"/>
              <a:cs typeface="Roboto Condensed"/>
              <a:sym typeface="Roboto Condensed"/>
            </a:endParaRPr>
          </a:p>
        </p:txBody>
      </p:sp>
      <p:sp>
        <p:nvSpPr>
          <p:cNvPr id="1136" name="Google Shape;1136;p179"/>
          <p:cNvSpPr/>
          <p:nvPr/>
        </p:nvSpPr>
        <p:spPr>
          <a:xfrm>
            <a:off x="3297300" y="45214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07</a:t>
            </a:r>
            <a:endParaRPr b="1" sz="2400">
              <a:latin typeface="Roboto Condensed"/>
              <a:ea typeface="Roboto Condensed"/>
              <a:cs typeface="Roboto Condensed"/>
              <a:sym typeface="Roboto Condensed"/>
            </a:endParaRPr>
          </a:p>
        </p:txBody>
      </p:sp>
      <p:sp>
        <p:nvSpPr>
          <p:cNvPr id="1137" name="Google Shape;1137;p179"/>
          <p:cNvSpPr/>
          <p:nvPr/>
        </p:nvSpPr>
        <p:spPr>
          <a:xfrm>
            <a:off x="3445350" y="49134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8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143" name="Google Shape;1143;p180"/>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Target</a:t>
            </a:r>
            <a:endParaRPr b="1" sz="1800">
              <a:solidFill>
                <a:schemeClr val="dk1"/>
              </a:solidFill>
              <a:latin typeface="Roboto Condensed"/>
              <a:ea typeface="Roboto Condensed"/>
              <a:cs typeface="Roboto Condensed"/>
              <a:sym typeface="Roboto Condensed"/>
            </a:endParaRPr>
          </a:p>
        </p:txBody>
      </p:sp>
      <p:sp>
        <p:nvSpPr>
          <p:cNvPr id="1144" name="Google Shape;1144;p180"/>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Hiểu rõ hơn về design pattern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thiết kế component bằng cách sử dụng các nguyên tắc của design component.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8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150" name="Google Shape;1150;p181"/>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Design pattern</a:t>
            </a:r>
            <a:endParaRPr b="1" sz="1800">
              <a:solidFill>
                <a:schemeClr val="dk1"/>
              </a:solidFill>
              <a:latin typeface="Roboto Condensed"/>
              <a:ea typeface="Roboto Condensed"/>
              <a:cs typeface="Roboto Condensed"/>
              <a:sym typeface="Roboto Condensed"/>
            </a:endParaRPr>
          </a:p>
        </p:txBody>
      </p:sp>
      <p:sp>
        <p:nvSpPr>
          <p:cNvPr id="1151" name="Google Shape;1151;p181"/>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Design pattern là các quy tắc thiết kế</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quy tắc này là lời giải cho các bài toán phức tạp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design pattern giúp giải quyết vấn đề triệt để hơn.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Tham khảo về design pattern ở đây: </a:t>
            </a:r>
            <a:r>
              <a:rPr lang="vi" sz="1600" u="sng">
                <a:solidFill>
                  <a:schemeClr val="hlink"/>
                </a:solidFill>
                <a:latin typeface="Roboto Condensed"/>
                <a:ea typeface="Roboto Condensed"/>
                <a:cs typeface="Roboto Condensed"/>
                <a:sym typeface="Roboto Condensed"/>
                <a:hlinkClick r:id="rId3"/>
              </a:rPr>
              <a:t>https://refactoring.guru/design-patterns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Tìm hiểu các design pattern này ntn?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Bước 1: Hiểu từng design pattern, biết mục đích sử dụng của từng loại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Bước 2: Đứng trước 1 bài toán, cần biết vận dụng design pattern nào. Trên guru có các step để implement nó. Follow theo các step đó để có thể áp dụng vào bài toán của mình.</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Bước 3: Đánh giá về design pattern này có phù hợp không và vấn đề mở rộng ở tương lai. Sau đó tiến hành điều chỉnh cho phù hợp. Nếu cần có thể phối hợp nhiều design pattern lại với nhau, và sử dụng linh hoạt trong project, ko chỉ cho react mà còn cho javascript.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8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157" name="Google Shape;1157;p182"/>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React </a:t>
            </a:r>
            <a:r>
              <a:rPr b="1" lang="vi" sz="1800">
                <a:solidFill>
                  <a:schemeClr val="dk1"/>
                </a:solidFill>
                <a:latin typeface="Roboto Condensed"/>
                <a:ea typeface="Roboto Condensed"/>
                <a:cs typeface="Roboto Condensed"/>
                <a:sym typeface="Roboto Condensed"/>
              </a:rPr>
              <a:t>Design pattern</a:t>
            </a:r>
            <a:endParaRPr b="1" sz="1800">
              <a:solidFill>
                <a:schemeClr val="dk1"/>
              </a:solidFill>
              <a:latin typeface="Roboto Condensed"/>
              <a:ea typeface="Roboto Condensed"/>
              <a:cs typeface="Roboto Condensed"/>
              <a:sym typeface="Roboto Condensed"/>
            </a:endParaRPr>
          </a:p>
        </p:txBody>
      </p:sp>
      <p:sp>
        <p:nvSpPr>
          <p:cNvPr id="1158" name="Google Shape;1158;p182"/>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Component bên trong 1 react có thể xem như là 1 class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Component trong react được tổ chức theo cấu trúc cây, nên tương tác phiền phức hơn.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 design pattern:  </a:t>
            </a:r>
            <a:r>
              <a:rPr lang="vi" sz="1600" u="sng">
                <a:solidFill>
                  <a:schemeClr val="hlink"/>
                </a:solidFill>
                <a:latin typeface="Roboto Condensed"/>
                <a:ea typeface="Roboto Condensed"/>
                <a:cs typeface="Roboto Condensed"/>
                <a:sym typeface="Roboto Condensed"/>
                <a:hlinkClick r:id="rId3"/>
              </a:rPr>
              <a:t>https://reactpatterns.com/</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slide dưới đây mô tả cách mà các pattern này được vận dụng bên trong React, không phải là bên trong OOP.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Với OOP vui lòng đọc </a:t>
            </a:r>
            <a:r>
              <a:rPr lang="vi" sz="1600" u="sng">
                <a:solidFill>
                  <a:schemeClr val="hlink"/>
                </a:solidFill>
                <a:latin typeface="Roboto Condensed"/>
                <a:ea typeface="Roboto Condensed"/>
                <a:cs typeface="Roboto Condensed"/>
                <a:sym typeface="Roboto Condensed"/>
                <a:hlinkClick r:id="rId4"/>
              </a:rPr>
              <a:t>https://refactoring.guru/design-patterns</a:t>
            </a:r>
            <a:r>
              <a:rPr lang="vi" sz="1600">
                <a:solidFill>
                  <a:schemeClr val="dk1"/>
                </a:solidFill>
                <a:latin typeface="Roboto Condensed"/>
                <a:ea typeface="Roboto Condensed"/>
                <a:cs typeface="Roboto Condensed"/>
                <a:sym typeface="Roboto Condensed"/>
              </a:rPr>
              <a:t> để nắm rõ cách vận dụng của nó.</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Với React chỉ cần hiểu ý tưởng, cách mà Design Pattern được vận dụng để giải quyết vấn đề và áp dụng nó trong việc xây dựng các component.</a:t>
            </a:r>
            <a:r>
              <a:rPr lang="vi" sz="1600">
                <a:solidFill>
                  <a:schemeClr val="dk1"/>
                </a:solidFill>
                <a:latin typeface="Roboto Condensed"/>
                <a:ea typeface="Roboto Condensed"/>
                <a:cs typeface="Roboto Condensed"/>
                <a:sym typeface="Roboto Condensed"/>
              </a:rPr>
              <a:t>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8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164" name="Google Shape;1164;p183"/>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Creational</a:t>
            </a:r>
            <a:r>
              <a:rPr b="1" lang="vi" sz="1800">
                <a:solidFill>
                  <a:schemeClr val="dk1"/>
                </a:solidFill>
                <a:latin typeface="Roboto Condensed"/>
                <a:ea typeface="Roboto Condensed"/>
                <a:cs typeface="Roboto Condensed"/>
                <a:sym typeface="Roboto Condensed"/>
              </a:rPr>
              <a:t> Pattern</a:t>
            </a:r>
            <a:endParaRPr b="1" sz="1800">
              <a:solidFill>
                <a:schemeClr val="dk1"/>
              </a:solidFill>
              <a:latin typeface="Roboto Condensed"/>
              <a:ea typeface="Roboto Condensed"/>
              <a:cs typeface="Roboto Condensed"/>
              <a:sym typeface="Roboto Condensed"/>
            </a:endParaRPr>
          </a:p>
        </p:txBody>
      </p:sp>
      <p:sp>
        <p:nvSpPr>
          <p:cNvPr id="1165" name="Google Shape;1165;p183"/>
          <p:cNvSpPr txBox="1"/>
          <p:nvPr>
            <p:ph idx="2" type="body"/>
          </p:nvPr>
        </p:nvSpPr>
        <p:spPr>
          <a:xfrm>
            <a:off x="327450" y="1219500"/>
            <a:ext cx="83853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Creational cung cấp các cơ chế để khởi tạo các đối tượng khác nhau một cách linh động và tăng tính reuse code.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Creational liên quan đến việc khởi tạo các component. Ngoài ra, nó còn được sử dụng khá nhiều trong Js.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React, các component chính là các Class. Chỉ khi nó được sử dụng trong 1 component khác, thì khi này nó mới trở thành các instance.</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8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171" name="Google Shape;1171;p184"/>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Creational Pattern - Factory Method</a:t>
            </a:r>
            <a:endParaRPr b="1" sz="1800">
              <a:solidFill>
                <a:schemeClr val="dk1"/>
              </a:solidFill>
              <a:latin typeface="Roboto Condensed"/>
              <a:ea typeface="Roboto Condensed"/>
              <a:cs typeface="Roboto Condensed"/>
              <a:sym typeface="Roboto Condensed"/>
            </a:endParaRPr>
          </a:p>
        </p:txBody>
      </p:sp>
      <p:sp>
        <p:nvSpPr>
          <p:cNvPr id="1172" name="Google Shape;1172;p184"/>
          <p:cNvSpPr txBox="1"/>
          <p:nvPr>
            <p:ph idx="2" type="body"/>
          </p:nvPr>
        </p:nvSpPr>
        <p:spPr>
          <a:xfrm>
            <a:off x="327450" y="1219500"/>
            <a:ext cx="39633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Factory method cung cấp cách thức khởi tạo các component một cách đơn giản, che dấu sự phức tạp, và cung cấp 1 component chung cho toàn bộ hệ thống.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ví dụ bên: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Với mỗi type khác nhau trả lại 1 component khác nhau</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Mỗi status cần hiển thị bằng 1 layout khác nhau</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Xây dựng 1 component tổng quát, trả lại 1 component khác dựa vào props truyền vào.</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173" name="Google Shape;1173;p184"/>
          <p:cNvPicPr preferRelativeResize="0"/>
          <p:nvPr/>
        </p:nvPicPr>
        <p:blipFill>
          <a:blip r:embed="rId3">
            <a:alphaModFix/>
          </a:blip>
          <a:stretch>
            <a:fillRect/>
          </a:stretch>
        </p:blipFill>
        <p:spPr>
          <a:xfrm>
            <a:off x="4605625" y="1262163"/>
            <a:ext cx="4204628" cy="35923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8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179" name="Google Shape;1179;p185"/>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Creational Pattern - Singleton</a:t>
            </a:r>
            <a:endParaRPr b="1" sz="1800">
              <a:solidFill>
                <a:schemeClr val="dk1"/>
              </a:solidFill>
              <a:latin typeface="Roboto Condensed"/>
              <a:ea typeface="Roboto Condensed"/>
              <a:cs typeface="Roboto Condensed"/>
              <a:sym typeface="Roboto Condensed"/>
            </a:endParaRPr>
          </a:p>
        </p:txBody>
      </p:sp>
      <p:sp>
        <p:nvSpPr>
          <p:cNvPr id="1180" name="Google Shape;1180;p185"/>
          <p:cNvSpPr txBox="1"/>
          <p:nvPr>
            <p:ph idx="2" type="body"/>
          </p:nvPr>
        </p:nvSpPr>
        <p:spPr>
          <a:xfrm>
            <a:off x="327450" y="1219500"/>
            <a:ext cx="39633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Singleton pattern đảm bảo trong 1 app chỉ có 1 instance tồn tại để tiết kiệm tài nguyên.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 là 1 Single Page App nên cần đặc biệt quan tâm tới cái này khi làm việc với các event liên quan đến DOM.</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181" name="Google Shape;1181;p185"/>
          <p:cNvPicPr preferRelativeResize="0"/>
          <p:nvPr/>
        </p:nvPicPr>
        <p:blipFill>
          <a:blip r:embed="rId3">
            <a:alphaModFix/>
          </a:blip>
          <a:stretch>
            <a:fillRect/>
          </a:stretch>
        </p:blipFill>
        <p:spPr>
          <a:xfrm>
            <a:off x="264063" y="3482138"/>
            <a:ext cx="8029575" cy="1323975"/>
          </a:xfrm>
          <a:prstGeom prst="rect">
            <a:avLst/>
          </a:prstGeom>
          <a:noFill/>
          <a:ln>
            <a:noFill/>
          </a:ln>
        </p:spPr>
      </p:pic>
      <p:pic>
        <p:nvPicPr>
          <p:cNvPr id="1182" name="Google Shape;1182;p185"/>
          <p:cNvPicPr preferRelativeResize="0"/>
          <p:nvPr/>
        </p:nvPicPr>
        <p:blipFill>
          <a:blip r:embed="rId4">
            <a:alphaModFix/>
          </a:blip>
          <a:stretch>
            <a:fillRect/>
          </a:stretch>
        </p:blipFill>
        <p:spPr>
          <a:xfrm>
            <a:off x="4363200" y="191775"/>
            <a:ext cx="4635675" cy="30195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8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188" name="Google Shape;1188;p186"/>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Creational Pattern - Singleton</a:t>
            </a:r>
            <a:endParaRPr b="1" sz="1800">
              <a:solidFill>
                <a:schemeClr val="dk1"/>
              </a:solidFill>
              <a:latin typeface="Roboto Condensed"/>
              <a:ea typeface="Roboto Condensed"/>
              <a:cs typeface="Roboto Condensed"/>
              <a:sym typeface="Roboto Condensed"/>
            </a:endParaRPr>
          </a:p>
        </p:txBody>
      </p:sp>
      <p:sp>
        <p:nvSpPr>
          <p:cNvPr id="1189" name="Google Shape;1189;p186"/>
          <p:cNvSpPr txBox="1"/>
          <p:nvPr>
            <p:ph idx="2" type="body"/>
          </p:nvPr>
        </p:nvSpPr>
        <p:spPr>
          <a:xfrm>
            <a:off x="327450" y="1219500"/>
            <a:ext cx="39633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Ở đây ta cần đảm bảo tạo 1 thời điểm, chỉ có duy nhất 1 library của jquery được load.</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190" name="Google Shape;1190;p186"/>
          <p:cNvPicPr preferRelativeResize="0"/>
          <p:nvPr/>
        </p:nvPicPr>
        <p:blipFill>
          <a:blip r:embed="rId3">
            <a:alphaModFix/>
          </a:blip>
          <a:stretch>
            <a:fillRect/>
          </a:stretch>
        </p:blipFill>
        <p:spPr>
          <a:xfrm>
            <a:off x="264063" y="3482138"/>
            <a:ext cx="8029575" cy="1323975"/>
          </a:xfrm>
          <a:prstGeom prst="rect">
            <a:avLst/>
          </a:prstGeom>
          <a:noFill/>
          <a:ln>
            <a:noFill/>
          </a:ln>
        </p:spPr>
      </p:pic>
      <p:pic>
        <p:nvPicPr>
          <p:cNvPr id="1191" name="Google Shape;1191;p186"/>
          <p:cNvPicPr preferRelativeResize="0"/>
          <p:nvPr/>
        </p:nvPicPr>
        <p:blipFill>
          <a:blip r:embed="rId4">
            <a:alphaModFix/>
          </a:blip>
          <a:stretch>
            <a:fillRect/>
          </a:stretch>
        </p:blipFill>
        <p:spPr>
          <a:xfrm>
            <a:off x="4363200" y="191775"/>
            <a:ext cx="4635675" cy="30195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8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197" name="Google Shape;1197;p187"/>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Creational Pattern - Singleton</a:t>
            </a:r>
            <a:endParaRPr b="1" sz="1800">
              <a:solidFill>
                <a:schemeClr val="dk1"/>
              </a:solidFill>
              <a:latin typeface="Roboto Condensed"/>
              <a:ea typeface="Roboto Condensed"/>
              <a:cs typeface="Roboto Condensed"/>
              <a:sym typeface="Roboto Condensed"/>
            </a:endParaRPr>
          </a:p>
        </p:txBody>
      </p:sp>
      <p:sp>
        <p:nvSpPr>
          <p:cNvPr id="1198" name="Google Shape;1198;p187"/>
          <p:cNvSpPr txBox="1"/>
          <p:nvPr>
            <p:ph idx="2" type="body"/>
          </p:nvPr>
        </p:nvSpPr>
        <p:spPr>
          <a:xfrm>
            <a:off x="327450" y="1219500"/>
            <a:ext cx="36894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Cross Domain là 1 utils của DOM cho phép tương tác giữa main page và iframe bên trong nó khi 2 đối tượng này khác domain.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Cross domain hoạt động dựa trên việc send/receive các message.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Một app chỉ cần init 1 Cross domain Utils mà thôi.</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199" name="Google Shape;1199;p187"/>
          <p:cNvPicPr preferRelativeResize="0"/>
          <p:nvPr/>
        </p:nvPicPr>
        <p:blipFill>
          <a:blip r:embed="rId3">
            <a:alphaModFix/>
          </a:blip>
          <a:stretch>
            <a:fillRect/>
          </a:stretch>
        </p:blipFill>
        <p:spPr>
          <a:xfrm>
            <a:off x="4016750" y="819975"/>
            <a:ext cx="4944850" cy="4104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8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26" name="Google Shape;326;p80"/>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useEffect</a:t>
            </a:r>
            <a:endParaRPr b="1" sz="1800">
              <a:solidFill>
                <a:schemeClr val="dk1"/>
              </a:solidFill>
              <a:latin typeface="Roboto Condensed"/>
              <a:ea typeface="Roboto Condensed"/>
              <a:cs typeface="Roboto Condensed"/>
              <a:sym typeface="Roboto Condensed"/>
            </a:endParaRPr>
          </a:p>
        </p:txBody>
      </p:sp>
      <p:sp>
        <p:nvSpPr>
          <p:cNvPr id="327" name="Google Shape;327;p80"/>
          <p:cNvSpPr txBox="1"/>
          <p:nvPr>
            <p:ph idx="2" type="body"/>
          </p:nvPr>
        </p:nvSpPr>
        <p:spPr>
          <a:xfrm>
            <a:off x="327450" y="1219500"/>
            <a:ext cx="8772600" cy="352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Quản lý lifecycle</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useEffect nhận vào 2 params, 1 callback và 1 list dependence</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nếu ko truyền list dependencies -&gt; callback luôn được gọi khi component bị re-render</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nếu truyền vào list </a:t>
            </a:r>
            <a:r>
              <a:rPr lang="vi" sz="1800">
                <a:solidFill>
                  <a:schemeClr val="dk1"/>
                </a:solidFill>
                <a:latin typeface="Roboto Condensed"/>
                <a:ea typeface="Roboto Condensed"/>
                <a:cs typeface="Roboto Condensed"/>
                <a:sym typeface="Roboto Condensed"/>
              </a:rPr>
              <a:t>dependencies</a:t>
            </a:r>
            <a:r>
              <a:rPr lang="vi" sz="1800">
                <a:solidFill>
                  <a:schemeClr val="dk1"/>
                </a:solidFill>
                <a:latin typeface="Roboto Condensed"/>
                <a:ea typeface="Roboto Condensed"/>
                <a:cs typeface="Roboto Condensed"/>
                <a:sym typeface="Roboto Condensed"/>
              </a:rPr>
              <a:t> -&gt; callback được gọi khi list dependencies này thay đổi. </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Truyền vào 1 array trống -&gt; callback chỉ được thực thi 1 lần vì empty array trước và sau ko thay đổi.</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{a: 1} != {a: 1} nên cần kiểm tra nếu dependencies có chứa object/ array……</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nếu callBack return lại 1 function thì function này được thực thi khi component bị unmount.</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Sử dụng để clear các event listener</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sử dụng để reset data cho các redux</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8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05" name="Google Shape;1205;p188"/>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Creational Pattern - Builder</a:t>
            </a:r>
            <a:endParaRPr b="1" sz="1800">
              <a:solidFill>
                <a:schemeClr val="dk1"/>
              </a:solidFill>
              <a:latin typeface="Roboto Condensed"/>
              <a:ea typeface="Roboto Condensed"/>
              <a:cs typeface="Roboto Condensed"/>
              <a:sym typeface="Roboto Condensed"/>
            </a:endParaRPr>
          </a:p>
        </p:txBody>
      </p:sp>
      <p:sp>
        <p:nvSpPr>
          <p:cNvPr id="1206" name="Google Shape;1206;p188"/>
          <p:cNvSpPr txBox="1"/>
          <p:nvPr>
            <p:ph idx="2" type="body"/>
          </p:nvPr>
        </p:nvSpPr>
        <p:spPr>
          <a:xfrm>
            <a:off x="327450" y="1219500"/>
            <a:ext cx="84828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Builder cho phép k</a:t>
            </a:r>
            <a:r>
              <a:rPr lang="vi" sz="1600">
                <a:solidFill>
                  <a:schemeClr val="dk1"/>
                </a:solidFill>
                <a:latin typeface="Roboto Condensed"/>
                <a:ea typeface="Roboto Condensed"/>
                <a:cs typeface="Roboto Condensed"/>
                <a:sym typeface="Roboto Condensed"/>
              </a:rPr>
              <a:t>hởi tạo 1 đối tượng phức tạp, bằng cách cách xây dựng lần lượt từng thành phần của nó.</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Bản chất của Builder chia 1 object thành từng phần, và tiến hành build các thành phần này, làm đơn giản sự phức tạp của chúng.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Builder hữu ích trong việc tạo các query của GraphQL</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Builder hữu ích trong việc restore lại data của 1 form phức tạp. Add Assignment ở ví dụ trước là 1 trường hợp sử dụng cái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Builder dùng để reuse code.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Builder.selectUserInfo().selectUserProfile().build()</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8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12" name="Google Shape;1212;p189"/>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Creational Pattern - Prototype</a:t>
            </a:r>
            <a:endParaRPr b="1" sz="1800">
              <a:solidFill>
                <a:schemeClr val="dk1"/>
              </a:solidFill>
              <a:latin typeface="Roboto Condensed"/>
              <a:ea typeface="Roboto Condensed"/>
              <a:cs typeface="Roboto Condensed"/>
              <a:sym typeface="Roboto Condensed"/>
            </a:endParaRPr>
          </a:p>
        </p:txBody>
      </p:sp>
      <p:sp>
        <p:nvSpPr>
          <p:cNvPr id="1213" name="Google Shape;1213;p189"/>
          <p:cNvSpPr txBox="1"/>
          <p:nvPr>
            <p:ph idx="2" type="body"/>
          </p:nvPr>
        </p:nvSpPr>
        <p:spPr>
          <a:xfrm>
            <a:off x="327450" y="1219500"/>
            <a:ext cx="84828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Prototype tạo 1 object mới dựa trên một object đã có sẵn.</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Prototype trong javascript có thể được sử dụng như 1 cache.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khởi tạo các giá trị phức tạp, nếu chưa có thì init, nếu có rồi thì clone nó từ cache ra.</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Giả sử FirebaseUtils cần nhận vào 2 params, config, và collection.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firebase config được store trên server?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load data lần đầu, nếu chưa có thì call api rồi cache data lại.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Sau đó lấy data này lên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Set collection/document rồi trả lại</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9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19" name="Google Shape;1219;p190"/>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Structural</a:t>
            </a:r>
            <a:r>
              <a:rPr b="1" lang="vi" sz="1800">
                <a:solidFill>
                  <a:schemeClr val="dk1"/>
                </a:solidFill>
                <a:latin typeface="Roboto Condensed"/>
                <a:ea typeface="Roboto Condensed"/>
                <a:cs typeface="Roboto Condensed"/>
                <a:sym typeface="Roboto Condensed"/>
              </a:rPr>
              <a:t> Pattern</a:t>
            </a:r>
            <a:endParaRPr b="1" sz="1800">
              <a:solidFill>
                <a:schemeClr val="dk1"/>
              </a:solidFill>
              <a:latin typeface="Roboto Condensed"/>
              <a:ea typeface="Roboto Condensed"/>
              <a:cs typeface="Roboto Condensed"/>
              <a:sym typeface="Roboto Condensed"/>
            </a:endParaRPr>
          </a:p>
        </p:txBody>
      </p:sp>
      <p:sp>
        <p:nvSpPr>
          <p:cNvPr id="1220" name="Google Shape;1220;p190"/>
          <p:cNvSpPr txBox="1"/>
          <p:nvPr>
            <p:ph idx="2" type="body"/>
          </p:nvPr>
        </p:nvSpPr>
        <p:spPr>
          <a:xfrm>
            <a:off x="327450" y="1219500"/>
            <a:ext cx="83853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Structural pattern cung cấp cách thức để mở rộng các đối tượng thành các cấu trúc lớn hơn nhưng vẫn giữ tính linh linh hoạt và hiệu quả.</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Structural liên quan đến việc mở rộng 1 đối tượng thành các đối tượng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React, các Component không tồn tại riêng lẻ mà đôi khi thường được sử dụng là 1 thành phần (component) bên trong 1 Component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Structural là pattern khá quan trọng với React. Vấn đề của React là sử dụng hiệu quả 1 tập hợp các component nên design pattern này nên nắm vững.</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9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26" name="Google Shape;1226;p191"/>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Strutural Pattern - Flyweight</a:t>
            </a:r>
            <a:endParaRPr b="1" sz="1800">
              <a:solidFill>
                <a:schemeClr val="dk1"/>
              </a:solidFill>
              <a:latin typeface="Roboto Condensed"/>
              <a:ea typeface="Roboto Condensed"/>
              <a:cs typeface="Roboto Condensed"/>
              <a:sym typeface="Roboto Condensed"/>
            </a:endParaRPr>
          </a:p>
        </p:txBody>
      </p:sp>
      <p:sp>
        <p:nvSpPr>
          <p:cNvPr id="1227" name="Google Shape;1227;p191"/>
          <p:cNvSpPr txBox="1"/>
          <p:nvPr>
            <p:ph idx="2" type="body"/>
          </p:nvPr>
        </p:nvSpPr>
        <p:spPr>
          <a:xfrm>
            <a:off x="327450" y="1219500"/>
            <a:ext cx="36168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Flyweight cung cấp giải pháp để chia một đối tượng thành nhiều thành phần nhỏ hơn, giúp tối ưu hiệu năng.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Flyweight chia state 1 đối tượng thành 2 phần: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state chung thành các default variable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state riêng thành các props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Là design pattern được sử dụng để thiết kế common component.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228" name="Google Shape;1228;p191"/>
          <p:cNvPicPr preferRelativeResize="0"/>
          <p:nvPr/>
        </p:nvPicPr>
        <p:blipFill>
          <a:blip r:embed="rId3">
            <a:alphaModFix/>
          </a:blip>
          <a:stretch>
            <a:fillRect/>
          </a:stretch>
        </p:blipFill>
        <p:spPr>
          <a:xfrm>
            <a:off x="4057200" y="113125"/>
            <a:ext cx="5086800" cy="49172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9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34" name="Google Shape;1234;p192"/>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Strutural Pattern - Decorator</a:t>
            </a:r>
            <a:endParaRPr b="1" sz="1800">
              <a:solidFill>
                <a:schemeClr val="dk1"/>
              </a:solidFill>
              <a:latin typeface="Roboto Condensed"/>
              <a:ea typeface="Roboto Condensed"/>
              <a:cs typeface="Roboto Condensed"/>
              <a:sym typeface="Roboto Condensed"/>
            </a:endParaRPr>
          </a:p>
        </p:txBody>
      </p:sp>
      <p:sp>
        <p:nvSpPr>
          <p:cNvPr id="1235" name="Google Shape;1235;p192"/>
          <p:cNvSpPr txBox="1"/>
          <p:nvPr>
            <p:ph idx="2" type="body"/>
          </p:nvPr>
        </p:nvSpPr>
        <p:spPr>
          <a:xfrm>
            <a:off x="327450" y="1219500"/>
            <a:ext cx="42447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Decorator cung cấp giải pháp để mở rộng 1 đối tượng mà không làm thay đổi chính nó. Decorator bổ sung thêm tính năng cho một đối tượng mà không làm thay đổi nó.</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table, có scrollable, làm sao để có 1 container là 1 table và có scrollable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Đơn giản chỉ cần wrap chúng lại bằng 1 component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Concat props của 2 component này thành 1 props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Kết quả 1 Component mới có đầy đủ tính chất 2 component kia.</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236" name="Google Shape;1236;p192"/>
          <p:cNvPicPr preferRelativeResize="0"/>
          <p:nvPr/>
        </p:nvPicPr>
        <p:blipFill>
          <a:blip r:embed="rId3">
            <a:alphaModFix/>
          </a:blip>
          <a:stretch>
            <a:fillRect/>
          </a:stretch>
        </p:blipFill>
        <p:spPr>
          <a:xfrm>
            <a:off x="4525125" y="856550"/>
            <a:ext cx="4631300" cy="42739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9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42" name="Google Shape;1242;p193"/>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Strutural Pattern - Bridge</a:t>
            </a:r>
            <a:endParaRPr b="1" sz="1800">
              <a:solidFill>
                <a:schemeClr val="dk1"/>
              </a:solidFill>
              <a:latin typeface="Roboto Condensed"/>
              <a:ea typeface="Roboto Condensed"/>
              <a:cs typeface="Roboto Condensed"/>
              <a:sym typeface="Roboto Condensed"/>
            </a:endParaRPr>
          </a:p>
        </p:txBody>
      </p:sp>
      <p:sp>
        <p:nvSpPr>
          <p:cNvPr id="1243" name="Google Shape;1243;p193"/>
          <p:cNvSpPr txBox="1"/>
          <p:nvPr>
            <p:ph idx="2" type="body"/>
          </p:nvPr>
        </p:nvSpPr>
        <p:spPr>
          <a:xfrm>
            <a:off x="327450" y="1219500"/>
            <a:ext cx="84828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Bridge chia component thành 2 phần, phần abstract và phần implementation để có thể phát triển các implement một cách độc lập.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Component với các method, renderHeader, renderBody, renderFooter. Sau đó, tạo 1 Component wrap component này lại và truyền các render function này vào.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thể thay thể render function bằng các component khác.</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chức năng đọc PDF</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chức năng đọc EPUB</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chức năng đọc Assessment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Mỗi cái đều có các button, nextPage, previousPage, goToPage,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 Áp dụng Bridge pattern.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Bài tập: Xây dựng 1 navigation component, truyền vào 1 list objects, và có 2 nút prev, back để move giữa các object đó, disable back btn nếu đang ở object đầu tiên và next btn nếu ở object cuối cùng bằng Bridge Pattern. Xây dựng Component này hoạt động với mọi loại đối tượng.</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49" name="Google Shape;1249;p194"/>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Strutural Pattern - Proxy</a:t>
            </a:r>
            <a:endParaRPr b="1" sz="1800">
              <a:solidFill>
                <a:schemeClr val="dk1"/>
              </a:solidFill>
              <a:latin typeface="Roboto Condensed"/>
              <a:ea typeface="Roboto Condensed"/>
              <a:cs typeface="Roboto Condensed"/>
              <a:sym typeface="Roboto Condensed"/>
            </a:endParaRPr>
          </a:p>
        </p:txBody>
      </p:sp>
      <p:sp>
        <p:nvSpPr>
          <p:cNvPr id="1250" name="Google Shape;1250;p194"/>
          <p:cNvSpPr txBox="1"/>
          <p:nvPr>
            <p:ph idx="2" type="body"/>
          </p:nvPr>
        </p:nvSpPr>
        <p:spPr>
          <a:xfrm>
            <a:off x="327450" y="1219500"/>
            <a:ext cx="33510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Proxy cung cấp cách thức can thiệp vào một đối tượng mà không làm thay đổi nó.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Proxy không làm thay đổi component hiện tại, nó chỉ là wrap component đó và handle các business logic bên trong mình.</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Proxy có thể can thiệp vào các sự kiện trước và sau 1 component được mount để quản lý chúng.</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251" name="Google Shape;1251;p194"/>
          <p:cNvPicPr preferRelativeResize="0"/>
          <p:nvPr/>
        </p:nvPicPr>
        <p:blipFill>
          <a:blip r:embed="rId3">
            <a:alphaModFix/>
          </a:blip>
          <a:stretch>
            <a:fillRect/>
          </a:stretch>
        </p:blipFill>
        <p:spPr>
          <a:xfrm>
            <a:off x="3752738" y="2502800"/>
            <a:ext cx="5275238" cy="2520100"/>
          </a:xfrm>
          <a:prstGeom prst="rect">
            <a:avLst/>
          </a:prstGeom>
          <a:noFill/>
          <a:ln>
            <a:noFill/>
          </a:ln>
        </p:spPr>
      </p:pic>
      <p:sp>
        <p:nvSpPr>
          <p:cNvPr id="1252" name="Google Shape;1252;p194"/>
          <p:cNvSpPr txBox="1"/>
          <p:nvPr>
            <p:ph idx="3" type="body"/>
          </p:nvPr>
        </p:nvSpPr>
        <p:spPr>
          <a:xfrm>
            <a:off x="3846500" y="498775"/>
            <a:ext cx="5181600" cy="1714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ProtectedRouter chính là 1 loại Proxy Pattern.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Wrap Router component bên trong nó</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roles để kiểm tra, nếu user hiện tại có roles này thì return lại router (can thiệp vào trước khi component did mount)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không thì redirect sang trang 403.</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9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58" name="Google Shape;1258;p195"/>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Strutural Pattern - Adapter</a:t>
            </a:r>
            <a:endParaRPr b="1" sz="1800">
              <a:solidFill>
                <a:schemeClr val="dk1"/>
              </a:solidFill>
              <a:latin typeface="Roboto Condensed"/>
              <a:ea typeface="Roboto Condensed"/>
              <a:cs typeface="Roboto Condensed"/>
              <a:sym typeface="Roboto Condensed"/>
            </a:endParaRPr>
          </a:p>
        </p:txBody>
      </p:sp>
      <p:sp>
        <p:nvSpPr>
          <p:cNvPr id="1259" name="Google Shape;1259;p195"/>
          <p:cNvSpPr txBox="1"/>
          <p:nvPr>
            <p:ph idx="2" type="body"/>
          </p:nvPr>
        </p:nvSpPr>
        <p:spPr>
          <a:xfrm>
            <a:off x="327450" y="1219500"/>
            <a:ext cx="83853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Adapter chuyển đổi 1 đối tượng/Component giúp nó tương thích với 1 đối tượng/Component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Adapter có cách hoạt động tương tự với Proxy tuy nhiên mục đích của chúng khác nhau.</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Proxy dùng để handle logic trước khi return lại 1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Adapter thay đổi 1 component để tương thích với các component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Adapter có thể thay đổi hoàn toàn các props của Component cho phù hợp với các interface mới.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third party được wrap bởi 1 component, đó chính là Adaptive.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Adaptive giúp các third party này tương thích với hệ thống, nhờ điều chỉnh các props của nó và can thiệp vào bên trong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Adaptive thường được sử dụng khá nhiều trong React, đó chính là component wrapper để giúp cô lập sự phụ thuộc của hệ thống vào các third party.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Adapter nhằm làm giảm độ phức tạp của 1 đối tượng, xem lại TableSelect Component.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9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65" name="Google Shape;1265;p196"/>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Strutural Pattern - Composite</a:t>
            </a:r>
            <a:endParaRPr b="1" sz="1800">
              <a:solidFill>
                <a:schemeClr val="dk1"/>
              </a:solidFill>
              <a:latin typeface="Roboto Condensed"/>
              <a:ea typeface="Roboto Condensed"/>
              <a:cs typeface="Roboto Condensed"/>
              <a:sym typeface="Roboto Condensed"/>
            </a:endParaRPr>
          </a:p>
        </p:txBody>
      </p:sp>
      <p:sp>
        <p:nvSpPr>
          <p:cNvPr id="1266" name="Google Shape;1266;p196"/>
          <p:cNvSpPr txBox="1"/>
          <p:nvPr>
            <p:ph idx="2" type="body"/>
          </p:nvPr>
        </p:nvSpPr>
        <p:spPr>
          <a:xfrm>
            <a:off x="327450" y="1219500"/>
            <a:ext cx="83853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Composite cho phép xây dựng các đối tượng dưới dạng 1 cấu trúc cây, và cho phép ta tương tác với cây này như tương tác với 1 đối tượng.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React, các component đã được xây dựng dưới dạng cây, và thường ta chỉ cần tương tác ở 1 state chung, thay vì tương tác với từng component riêng lẻ, nên pattern này ít khi được sử dụng.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Tuy nhiên, sẽ có 1 vài trường hợp ta cần sử dụng nó trong javascript.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9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72" name="Google Shape;1272;p197"/>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a:t>
            </a:r>
            <a:r>
              <a:rPr b="1" lang="vi" sz="1800">
                <a:solidFill>
                  <a:schemeClr val="dk1"/>
                </a:solidFill>
                <a:latin typeface="Roboto Condensed"/>
                <a:ea typeface="Roboto Condensed"/>
                <a:cs typeface="Roboto Condensed"/>
                <a:sym typeface="Roboto Condensed"/>
              </a:rPr>
              <a:t> Pattern</a:t>
            </a:r>
            <a:endParaRPr b="1" sz="1800">
              <a:solidFill>
                <a:schemeClr val="dk1"/>
              </a:solidFill>
              <a:latin typeface="Roboto Condensed"/>
              <a:ea typeface="Roboto Condensed"/>
              <a:cs typeface="Roboto Condensed"/>
              <a:sym typeface="Roboto Condensed"/>
            </a:endParaRPr>
          </a:p>
        </p:txBody>
      </p:sp>
      <p:sp>
        <p:nvSpPr>
          <p:cNvPr id="1273" name="Google Shape;1273;p197"/>
          <p:cNvSpPr txBox="1"/>
          <p:nvPr>
            <p:ph idx="2" type="body"/>
          </p:nvPr>
        </p:nvSpPr>
        <p:spPr>
          <a:xfrm>
            <a:off x="327450" y="1219500"/>
            <a:ext cx="83853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Behavior quan tâm đến thuật toán và sự tương tác giữa các đối tượng.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Behavior liên quan đến sự tương tác giữa các đối tượng.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Component trong React xây dựng theo cấu trúc cây, nên sự tương tác giữa những Object là khó khăn.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Behavior Pattern ít được sử dụng vì lý do này, tuy nhiên vẫn có 1 vài trường hợp có sử dụng.</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8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33" name="Google Shape;333;p81"/>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Thứ tự khai báo các useState, useEffect</a:t>
            </a:r>
            <a:endParaRPr b="1" sz="1800">
              <a:solidFill>
                <a:schemeClr val="dk1"/>
              </a:solidFill>
              <a:latin typeface="Roboto Condensed"/>
              <a:ea typeface="Roboto Condensed"/>
              <a:cs typeface="Roboto Condensed"/>
              <a:sym typeface="Roboto Condensed"/>
            </a:endParaRPr>
          </a:p>
        </p:txBody>
      </p:sp>
      <p:sp>
        <p:nvSpPr>
          <p:cNvPr id="334" name="Google Shape;334;p81"/>
          <p:cNvSpPr txBox="1"/>
          <p:nvPr>
            <p:ph idx="2" type="body"/>
          </p:nvPr>
        </p:nvSpPr>
        <p:spPr>
          <a:xfrm>
            <a:off x="327450" y="1219500"/>
            <a:ext cx="8772600" cy="352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Khai báo các state, effect nên theo 1 thứ tự nhất định, nó giúp người khác có thể nắm bắt rõ hoạt động của component nhanh hơn.</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Khai báo các hook ở đầu</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khai báo các useState và useRef</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khai báo các useEffect </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useEffect cho mỗi lần re-render nên khai báo ở đầu</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useEffect cho lần đầu tiên (empty array []) nên khai báo tiếp theo</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useEffect cho danh sách các list dependencies ở cuối.</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khai báo các thành phần còn lại, const, func sau thành phần này.</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Đọc hiểu: nếu state a thay đổi thì update b thành xyz….</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9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79" name="Google Shape;1279;p198"/>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Chain of Responsibility</a:t>
            </a:r>
            <a:endParaRPr b="1" sz="1800">
              <a:solidFill>
                <a:schemeClr val="dk1"/>
              </a:solidFill>
              <a:latin typeface="Roboto Condensed"/>
              <a:ea typeface="Roboto Condensed"/>
              <a:cs typeface="Roboto Condensed"/>
              <a:sym typeface="Roboto Condensed"/>
            </a:endParaRPr>
          </a:p>
        </p:txBody>
      </p:sp>
      <p:sp>
        <p:nvSpPr>
          <p:cNvPr id="1280" name="Google Shape;1280;p198"/>
          <p:cNvSpPr txBox="1"/>
          <p:nvPr>
            <p:ph idx="2" type="body"/>
          </p:nvPr>
        </p:nvSpPr>
        <p:spPr>
          <a:xfrm>
            <a:off x="327450" y="1219500"/>
            <a:ext cx="41457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Chain of Responsibility xây dựng 1 chuỗi các Component cùng xử lý 1 vấn đề.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request match với Component nào, thì nó sẽ xử lý.</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CoR cho phép ta thêm các handle Component vào chuỗi dễ dàng, tăng tính mở rộng của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Router là 1 ví dụ của CoR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Request được gửi đi giữa các Router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Router nào match thì nó giành quyền xử lý.</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281" name="Google Shape;1281;p198"/>
          <p:cNvPicPr preferRelativeResize="0"/>
          <p:nvPr/>
        </p:nvPicPr>
        <p:blipFill>
          <a:blip r:embed="rId3">
            <a:alphaModFix/>
          </a:blip>
          <a:stretch>
            <a:fillRect/>
          </a:stretch>
        </p:blipFill>
        <p:spPr>
          <a:xfrm>
            <a:off x="4571996" y="1868625"/>
            <a:ext cx="4465650" cy="30722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9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87" name="Google Shape;1287;p199"/>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Chain of Responsibility</a:t>
            </a:r>
            <a:endParaRPr b="1" sz="1800">
              <a:solidFill>
                <a:schemeClr val="dk1"/>
              </a:solidFill>
              <a:latin typeface="Roboto Condensed"/>
              <a:ea typeface="Roboto Condensed"/>
              <a:cs typeface="Roboto Condensed"/>
              <a:sym typeface="Roboto Condensed"/>
            </a:endParaRPr>
          </a:p>
        </p:txBody>
      </p:sp>
      <p:sp>
        <p:nvSpPr>
          <p:cNvPr id="1288" name="Google Shape;1288;p199"/>
          <p:cNvSpPr txBox="1"/>
          <p:nvPr>
            <p:ph idx="2" type="body"/>
          </p:nvPr>
        </p:nvSpPr>
        <p:spPr>
          <a:xfrm>
            <a:off x="327450" y="1219500"/>
            <a:ext cx="86196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Highlight paragraphs khi view question.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navigate giữa các question, các</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paragraps có liên quan được highlight.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CurrentQuestion dispatch 1 action để set lại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relative paragraph của store.</a:t>
            </a:r>
            <a:endParaRPr sz="1600">
              <a:solidFill>
                <a:schemeClr val="dk1"/>
              </a:solidFill>
              <a:latin typeface="Roboto Condensed"/>
              <a:ea typeface="Roboto Condensed"/>
              <a:cs typeface="Roboto Condensed"/>
              <a:sym typeface="Roboto Condensed"/>
            </a:endParaRPr>
          </a:p>
          <a:p>
            <a:pPr indent="-330200" lvl="0" marL="457200" marR="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a:t>
            </a:r>
            <a:r>
              <a:rPr lang="vi" sz="1600">
                <a:solidFill>
                  <a:schemeClr val="dk1"/>
                </a:solidFill>
                <a:latin typeface="Roboto Condensed"/>
                <a:ea typeface="Roboto Condensed"/>
                <a:cs typeface="Roboto Condensed"/>
                <a:sym typeface="Roboto Condensed"/>
              </a:rPr>
              <a:t>Paragraph C</a:t>
            </a:r>
            <a:r>
              <a:rPr lang="vi" sz="1600">
                <a:solidFill>
                  <a:schemeClr val="dk1"/>
                </a:solidFill>
                <a:latin typeface="Roboto Condensed"/>
                <a:ea typeface="Roboto Condensed"/>
                <a:cs typeface="Roboto Condensed"/>
                <a:sym typeface="Roboto Condensed"/>
              </a:rPr>
              <a:t>omponent đối chiếu id của nó với store, nếu match thì nó tự highlight, nếu ko thì unhighlight.</a:t>
            </a:r>
            <a:endParaRPr sz="1600">
              <a:solidFill>
                <a:schemeClr val="dk1"/>
              </a:solidFill>
              <a:latin typeface="Roboto Condensed"/>
              <a:ea typeface="Roboto Condensed"/>
              <a:cs typeface="Roboto Condensed"/>
              <a:sym typeface="Roboto Condensed"/>
            </a:endParaRPr>
          </a:p>
          <a:p>
            <a:pPr indent="-330200" lvl="0" marL="4572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Thay vì để cho Wrapper/Store quyết định paragraph nào được highlight thì ta để cho các Paragraph Component tự quyết định điều đó.</a:t>
            </a:r>
            <a:endParaRPr sz="1600">
              <a:solidFill>
                <a:schemeClr val="dk1"/>
              </a:solidFill>
              <a:latin typeface="Roboto Condensed"/>
              <a:ea typeface="Roboto Condensed"/>
              <a:cs typeface="Roboto Condensed"/>
              <a:sym typeface="Roboto Condensed"/>
            </a:endParaRPr>
          </a:p>
          <a:p>
            <a:pPr indent="-330200" lvl="0" marL="4572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Cái này thực sự ko phải là CoR, vì request sẽ được gửi đi qua list objects, và nếu 1 objects match, ngay lập tức nó sẽ giữ request đó lại xử lý, thay vì có </a:t>
            </a:r>
            <a:r>
              <a:rPr lang="vi" sz="1600">
                <a:solidFill>
                  <a:schemeClr val="dk1"/>
                </a:solidFill>
                <a:latin typeface="Roboto Condensed"/>
                <a:ea typeface="Roboto Condensed"/>
                <a:cs typeface="Roboto Condensed"/>
                <a:sym typeface="Roboto Condensed"/>
              </a:rPr>
              <a:t>2, 3 đối tượng cùng xử lý request này.</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1289" name="Google Shape;1289;p199"/>
          <p:cNvPicPr preferRelativeResize="0"/>
          <p:nvPr/>
        </p:nvPicPr>
        <p:blipFill>
          <a:blip r:embed="rId3">
            <a:alphaModFix/>
          </a:blip>
          <a:stretch>
            <a:fillRect/>
          </a:stretch>
        </p:blipFill>
        <p:spPr>
          <a:xfrm>
            <a:off x="4608450" y="121400"/>
            <a:ext cx="4366049" cy="249427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0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295" name="Google Shape;1295;p200"/>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Command</a:t>
            </a:r>
            <a:endParaRPr b="1" sz="1800">
              <a:solidFill>
                <a:schemeClr val="dk1"/>
              </a:solidFill>
              <a:latin typeface="Roboto Condensed"/>
              <a:ea typeface="Roboto Condensed"/>
              <a:cs typeface="Roboto Condensed"/>
              <a:sym typeface="Roboto Condensed"/>
            </a:endParaRPr>
          </a:p>
        </p:txBody>
      </p:sp>
      <p:sp>
        <p:nvSpPr>
          <p:cNvPr id="1296" name="Google Shape;1296;p200"/>
          <p:cNvSpPr txBox="1"/>
          <p:nvPr>
            <p:ph idx="2" type="body"/>
          </p:nvPr>
        </p:nvSpPr>
        <p:spPr>
          <a:xfrm>
            <a:off x="327450" y="1219500"/>
            <a:ext cx="84828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Command biến 1 request thành 1 object, cho phép trì hoãn việc xử lý các request này, đồng thời có thể can thiệp vào việc xử lý.</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Redux toolkit slice là 1 ví dụ của command.</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Thay vì việc ta call 1 method trực tiếp, ta gửi nó đi dưới dạng dispatch 1 action.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và việc handle action này được thực hiện ở bên trong 1 đối tượng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Command là 1 pattern rất hữu ích trong việc tách biệt UI và business logic thành 2 đối tượng độc lập.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Với React, ta luôn cố gắng chia tách giữa UI và Business logic.</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20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302" name="Google Shape;1302;p201"/>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Iterator</a:t>
            </a:r>
            <a:endParaRPr b="1" sz="1800">
              <a:solidFill>
                <a:schemeClr val="dk1"/>
              </a:solidFill>
              <a:latin typeface="Roboto Condensed"/>
              <a:ea typeface="Roboto Condensed"/>
              <a:cs typeface="Roboto Condensed"/>
              <a:sym typeface="Roboto Condensed"/>
            </a:endParaRPr>
          </a:p>
        </p:txBody>
      </p:sp>
      <p:sp>
        <p:nvSpPr>
          <p:cNvPr id="1303" name="Google Shape;1303;p201"/>
          <p:cNvSpPr txBox="1"/>
          <p:nvPr>
            <p:ph idx="2" type="body"/>
          </p:nvPr>
        </p:nvSpPr>
        <p:spPr>
          <a:xfrm>
            <a:off x="327450" y="1219500"/>
            <a:ext cx="83853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Iterator cho phép các action thao tác trên 1 danh sách đối tượng, bỏ qua kiểu của chúng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React thì pattern này khá là ít xài.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Ngoài ra kiểu dữ liệu của Javascript cũng linh hoạt hơn nhiều so với Java nên ta thường ít khi cần quan tâm tới cái này.</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0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309" name="Google Shape;1309;p202"/>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Mediator</a:t>
            </a:r>
            <a:endParaRPr b="1" sz="1800">
              <a:solidFill>
                <a:schemeClr val="dk1"/>
              </a:solidFill>
              <a:latin typeface="Roboto Condensed"/>
              <a:ea typeface="Roboto Condensed"/>
              <a:cs typeface="Roboto Condensed"/>
              <a:sym typeface="Roboto Condensed"/>
            </a:endParaRPr>
          </a:p>
        </p:txBody>
      </p:sp>
      <p:sp>
        <p:nvSpPr>
          <p:cNvPr id="1310" name="Google Shape;1310;p202"/>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Mediator làm giảm sự phụ thuộc giữa các đối tượng với nhau, bằng cách xây dựng 1 mediator.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Mọi tương tác giữa các object không được thực hiện 1 cách trực tiếp, mà chỉ được thực hiện gián tiếp thông qua mediator.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một object muốn tương tác với 1 đối tượng khác, nó gửi request lên mediator. Mediator nhận request này, và xác định đối tượng mà nó sẽ gửi tới tiếp theo.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Redux trong React có cách thức hoạt động tương tự như 1 mediator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component không tương tác trực tiếp với nhau, nó dispatch các action thông qua các redux</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Redux thay đổi store dựa trên các action này</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Store thay đổi, làm các component khác bị thay đổi</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0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316" name="Google Shape;1316;p203"/>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Memento</a:t>
            </a:r>
            <a:endParaRPr b="1" sz="1800">
              <a:solidFill>
                <a:schemeClr val="dk1"/>
              </a:solidFill>
              <a:latin typeface="Roboto Condensed"/>
              <a:ea typeface="Roboto Condensed"/>
              <a:cs typeface="Roboto Condensed"/>
              <a:sym typeface="Roboto Condensed"/>
            </a:endParaRPr>
          </a:p>
        </p:txBody>
      </p:sp>
      <p:sp>
        <p:nvSpPr>
          <p:cNvPr id="1317" name="Google Shape;1317;p203"/>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Memento cho phép ta có thể save/ restore previous state của 1 đối tượng.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Giả sử cần làm 1 chức năng text editable, và implement cái undo/ redo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lúc này memento là giải pháp.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Memento sử dụng trong React dưới dạng 1 Javascript object hơn là 1 React component.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0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323" name="Google Shape;1323;p204"/>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Observer</a:t>
            </a:r>
            <a:endParaRPr b="1" sz="1800">
              <a:solidFill>
                <a:schemeClr val="dk1"/>
              </a:solidFill>
              <a:latin typeface="Roboto Condensed"/>
              <a:ea typeface="Roboto Condensed"/>
              <a:cs typeface="Roboto Condensed"/>
              <a:sym typeface="Roboto Condensed"/>
            </a:endParaRPr>
          </a:p>
        </p:txBody>
      </p:sp>
      <p:sp>
        <p:nvSpPr>
          <p:cNvPr id="1324" name="Google Shape;1324;p204"/>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Observer là 1 cơ chế cho phép các đối tượng biết sự thay đổi state của 1 đối tượng khác, từ đó điều chỉnh behavior của nó.</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observer là cơ chế chính của react hook.</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useEffect chính là 1 observer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userEffect subscription trên 1 array các state, và khi giá trị này thay đổi, nó sẽ làm 1 điều gì đó.</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useState, hoặc các selector nhận biết sự thay đổi của state để re-render.</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0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330" name="Google Shape;1330;p205"/>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State</a:t>
            </a:r>
            <a:endParaRPr b="1" sz="1800">
              <a:solidFill>
                <a:schemeClr val="dk1"/>
              </a:solidFill>
              <a:latin typeface="Roboto Condensed"/>
              <a:ea typeface="Roboto Condensed"/>
              <a:cs typeface="Roboto Condensed"/>
              <a:sym typeface="Roboto Condensed"/>
            </a:endParaRPr>
          </a:p>
        </p:txBody>
      </p:sp>
      <p:sp>
        <p:nvSpPr>
          <p:cNvPr id="1331" name="Google Shape;1331;p205"/>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State pattern cho phép 1 đối tượng thay đổi hành vi khi state của nó thay đổi.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State pattern bên trong React: 1 component thay đổi UI của nó khi state của nó thay đổi.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State chính là thành phần bên trong của 1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state thay đổi, UI của component thay đổi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state thay đổi, behavior của Component cũng có thể thay đổi.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ví dụ tiêu biểu:</a:t>
            </a:r>
            <a:endParaRPr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Step Component.</a:t>
            </a:r>
            <a:endParaRPr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Progress Component.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20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337" name="Google Shape;1337;p206"/>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Strategies</a:t>
            </a:r>
            <a:endParaRPr b="1" sz="1800">
              <a:solidFill>
                <a:schemeClr val="dk1"/>
              </a:solidFill>
              <a:latin typeface="Roboto Condensed"/>
              <a:ea typeface="Roboto Condensed"/>
              <a:cs typeface="Roboto Condensed"/>
              <a:sym typeface="Roboto Condensed"/>
            </a:endParaRPr>
          </a:p>
        </p:txBody>
      </p:sp>
      <p:sp>
        <p:nvSpPr>
          <p:cNvPr id="1338" name="Google Shape;1338;p206"/>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Strategies cho phép ta xác định 1 nhóm thuật toán, đặt mỗi thuật toán vào 1 lớp riêng biệt và cho phép chúng có thể thay thế cho nhau.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ví dụ: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Tích hợp payment cho 1 React App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Tích hợp với Paypall</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Tích hợp với Onepay.</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paymend method này phải có thể thay thế cho nhau.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Bài tập: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xây dựng chức năng login với username, password, hoặc login với google, facebook, twitter.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click vào login button, show danh sách các cách thức này</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Click vào 1 trong số các option, show 1 component login tương ứng.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 sau khi login thành công redirect tới trang /index</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20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344" name="Google Shape;1344;p207"/>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Template method</a:t>
            </a:r>
            <a:endParaRPr b="1" sz="1800">
              <a:solidFill>
                <a:schemeClr val="dk1"/>
              </a:solidFill>
              <a:latin typeface="Roboto Condensed"/>
              <a:ea typeface="Roboto Condensed"/>
              <a:cs typeface="Roboto Condensed"/>
              <a:sym typeface="Roboto Condensed"/>
            </a:endParaRPr>
          </a:p>
        </p:txBody>
      </p:sp>
      <p:sp>
        <p:nvSpPr>
          <p:cNvPr id="1345" name="Google Shape;1345;p207"/>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Template method dùng để xác định khung(skeleton) của 1 abstract class nhưng để sub-class quyết định cách mà nó implement.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Template method thường được sử dụng trong OOP nhưng ít khi được sử dụng trong React.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Template quy định cái skeleton và yêu cầu các sub-class phải implement các method này. Điều này khá hữu ích khi ta có 1 danh sách nhiều sub-class có chung nhiệm vụ. Khi ấy việc thêm 1 sub-class khá là đơn giản, chỉ cần implement cái skeleton trên thay vì quan tâm cái class đó dùng để làm gì.</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8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40" name="Google Shape;340;p82"/>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Thứ tự khai báo các useState, useEffect</a:t>
            </a:r>
            <a:endParaRPr b="1" sz="1800">
              <a:solidFill>
                <a:schemeClr val="dk1"/>
              </a:solidFill>
              <a:latin typeface="Roboto Condensed"/>
              <a:ea typeface="Roboto Condensed"/>
              <a:cs typeface="Roboto Condensed"/>
              <a:sym typeface="Roboto Condensed"/>
            </a:endParaRPr>
          </a:p>
        </p:txBody>
      </p:sp>
      <p:sp>
        <p:nvSpPr>
          <p:cNvPr id="341" name="Google Shape;341;p82"/>
          <p:cNvSpPr txBox="1"/>
          <p:nvPr>
            <p:ph idx="2" type="body"/>
          </p:nvPr>
        </p:nvSpPr>
        <p:spPr>
          <a:xfrm>
            <a:off x="327450" y="1219500"/>
            <a:ext cx="8772600" cy="352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Hình minh họa</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20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React Design Pattern</a:t>
            </a:r>
            <a:endParaRPr sz="3000"/>
          </a:p>
        </p:txBody>
      </p:sp>
      <p:sp>
        <p:nvSpPr>
          <p:cNvPr id="1351" name="Google Shape;1351;p208"/>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Behavior Pattern - Visitor</a:t>
            </a:r>
            <a:endParaRPr b="1" sz="1800">
              <a:solidFill>
                <a:schemeClr val="dk1"/>
              </a:solidFill>
              <a:latin typeface="Roboto Condensed"/>
              <a:ea typeface="Roboto Condensed"/>
              <a:cs typeface="Roboto Condensed"/>
              <a:sym typeface="Roboto Condensed"/>
            </a:endParaRPr>
          </a:p>
        </p:txBody>
      </p:sp>
      <p:sp>
        <p:nvSpPr>
          <p:cNvPr id="1352" name="Google Shape;1352;p208"/>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Visitor tách các thuật toán ra khỏi các đối tượng mà chúng hoạt động.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đối tượng này nhận các visitor dưới dạng các tham số trong constructor của chúng, và sử dụng các visitor này để thực hiện các thuật toán.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Nghe thì có vẻ Visitor khá giống với Bridge pattern tuy nhiên nó lại hoàn toàn khác nhau.</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Bridge là Structural pattern thiên về việc thiết kế object, trong khi visitor là behavior, thiên về các các object tương tác với nhau</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Bridge tách riêng business logic thành các sub-class cho phép các sub-class này thay thế cho nhau, trong khi visitor lại tách các operation dưới dạng các visitor và truyền vào bên trong object thành các composite.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Visitor thấy ít khi sử dụng trong React, js thì có thể có.</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09"/>
          <p:cNvSpPr txBox="1"/>
          <p:nvPr>
            <p:ph type="title"/>
          </p:nvPr>
        </p:nvSpPr>
        <p:spPr>
          <a:xfrm>
            <a:off x="0" y="765700"/>
            <a:ext cx="2984100" cy="33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vi" sz="3200">
                <a:solidFill>
                  <a:schemeClr val="lt1"/>
                </a:solidFill>
              </a:rPr>
              <a:t>React Training Program</a:t>
            </a:r>
            <a:endParaRPr sz="3200">
              <a:solidFill>
                <a:schemeClr val="lt1"/>
              </a:solidFill>
            </a:endParaRPr>
          </a:p>
        </p:txBody>
      </p:sp>
      <p:sp>
        <p:nvSpPr>
          <p:cNvPr id="1358" name="Google Shape;1358;p209"/>
          <p:cNvSpPr/>
          <p:nvPr/>
        </p:nvSpPr>
        <p:spPr>
          <a:xfrm>
            <a:off x="3938900" y="9145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Design Components</a:t>
            </a:r>
            <a:endParaRPr b="1" sz="2400">
              <a:latin typeface="Roboto Condensed"/>
              <a:ea typeface="Roboto Condensed"/>
              <a:cs typeface="Roboto Condensed"/>
              <a:sym typeface="Roboto Condensed"/>
            </a:endParaRPr>
          </a:p>
        </p:txBody>
      </p:sp>
      <p:sp>
        <p:nvSpPr>
          <p:cNvPr id="1359" name="Google Shape;1359;p209"/>
          <p:cNvSpPr/>
          <p:nvPr/>
        </p:nvSpPr>
        <p:spPr>
          <a:xfrm>
            <a:off x="3297300" y="8784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02</a:t>
            </a:r>
            <a:endParaRPr b="1" sz="2400">
              <a:latin typeface="Roboto Condensed"/>
              <a:ea typeface="Roboto Condensed"/>
              <a:cs typeface="Roboto Condensed"/>
              <a:sym typeface="Roboto Condensed"/>
            </a:endParaRPr>
          </a:p>
        </p:txBody>
      </p:sp>
      <p:sp>
        <p:nvSpPr>
          <p:cNvPr id="1360" name="Google Shape;1360;p209"/>
          <p:cNvSpPr/>
          <p:nvPr/>
        </p:nvSpPr>
        <p:spPr>
          <a:xfrm>
            <a:off x="3938899" y="1663900"/>
            <a:ext cx="48711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latin typeface="Roboto Condensed"/>
                <a:ea typeface="Roboto Condensed"/>
                <a:cs typeface="Roboto Condensed"/>
                <a:sym typeface="Roboto Condensed"/>
              </a:rPr>
              <a:t>Design page layout</a:t>
            </a:r>
            <a:endParaRPr b="1" sz="2400">
              <a:latin typeface="Roboto Condensed"/>
              <a:ea typeface="Roboto Condensed"/>
              <a:cs typeface="Roboto Condensed"/>
              <a:sym typeface="Roboto Condensed"/>
            </a:endParaRPr>
          </a:p>
        </p:txBody>
      </p:sp>
      <p:sp>
        <p:nvSpPr>
          <p:cNvPr id="1361" name="Google Shape;1361;p209"/>
          <p:cNvSpPr/>
          <p:nvPr/>
        </p:nvSpPr>
        <p:spPr>
          <a:xfrm>
            <a:off x="3297300" y="162775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03</a:t>
            </a:r>
            <a:endParaRPr b="1" sz="2400">
              <a:latin typeface="Roboto Condensed"/>
              <a:ea typeface="Roboto Condensed"/>
              <a:cs typeface="Roboto Condensed"/>
              <a:sym typeface="Roboto Condensed"/>
            </a:endParaRPr>
          </a:p>
        </p:txBody>
      </p:sp>
      <p:sp>
        <p:nvSpPr>
          <p:cNvPr id="1362" name="Google Shape;1362;p209"/>
          <p:cNvSpPr/>
          <p:nvPr/>
        </p:nvSpPr>
        <p:spPr>
          <a:xfrm>
            <a:off x="3938900" y="241322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solidFill>
                  <a:schemeClr val="dk1"/>
                </a:solidFill>
                <a:latin typeface="Roboto Condensed"/>
                <a:ea typeface="Roboto Condensed"/>
                <a:cs typeface="Roboto Condensed"/>
                <a:sym typeface="Roboto Condensed"/>
              </a:rPr>
              <a:t>Redux and React Context</a:t>
            </a:r>
            <a:endParaRPr b="1" sz="2400">
              <a:solidFill>
                <a:schemeClr val="accent2"/>
              </a:solidFill>
              <a:latin typeface="Roboto Condensed"/>
              <a:ea typeface="Roboto Condensed"/>
              <a:cs typeface="Roboto Condensed"/>
              <a:sym typeface="Roboto Condensed"/>
            </a:endParaRPr>
          </a:p>
        </p:txBody>
      </p:sp>
      <p:sp>
        <p:nvSpPr>
          <p:cNvPr id="1363" name="Google Shape;1363;p209"/>
          <p:cNvSpPr/>
          <p:nvPr/>
        </p:nvSpPr>
        <p:spPr>
          <a:xfrm>
            <a:off x="3297300" y="23770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04</a:t>
            </a:r>
            <a:endParaRPr b="1" sz="2400">
              <a:latin typeface="Roboto Condensed"/>
              <a:ea typeface="Roboto Condensed"/>
              <a:cs typeface="Roboto Condensed"/>
              <a:sym typeface="Roboto Condensed"/>
            </a:endParaRPr>
          </a:p>
        </p:txBody>
      </p:sp>
      <p:sp>
        <p:nvSpPr>
          <p:cNvPr id="1364" name="Google Shape;1364;p209"/>
          <p:cNvSpPr/>
          <p:nvPr/>
        </p:nvSpPr>
        <p:spPr>
          <a:xfrm>
            <a:off x="3938900" y="3162550"/>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Formik and form validation</a:t>
            </a:r>
            <a:endParaRPr b="1" sz="24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Font typeface="Arial"/>
              <a:buNone/>
            </a:pPr>
            <a:r>
              <a:t/>
            </a:r>
            <a:endParaRPr b="1" sz="2400">
              <a:latin typeface="Roboto Condensed"/>
              <a:ea typeface="Roboto Condensed"/>
              <a:cs typeface="Roboto Condensed"/>
              <a:sym typeface="Roboto Condensed"/>
            </a:endParaRPr>
          </a:p>
        </p:txBody>
      </p:sp>
      <p:sp>
        <p:nvSpPr>
          <p:cNvPr id="1365" name="Google Shape;1365;p209"/>
          <p:cNvSpPr/>
          <p:nvPr/>
        </p:nvSpPr>
        <p:spPr>
          <a:xfrm>
            <a:off x="3297300" y="312640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05</a:t>
            </a:r>
            <a:endParaRPr b="1" sz="2400">
              <a:latin typeface="Roboto Condensed"/>
              <a:ea typeface="Roboto Condensed"/>
              <a:cs typeface="Roboto Condensed"/>
              <a:sym typeface="Roboto Condensed"/>
            </a:endParaRPr>
          </a:p>
        </p:txBody>
      </p:sp>
      <p:sp>
        <p:nvSpPr>
          <p:cNvPr id="1366" name="Google Shape;1366;p209"/>
          <p:cNvSpPr/>
          <p:nvPr/>
        </p:nvSpPr>
        <p:spPr>
          <a:xfrm>
            <a:off x="3445350" y="12710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09"/>
          <p:cNvSpPr/>
          <p:nvPr/>
        </p:nvSpPr>
        <p:spPr>
          <a:xfrm>
            <a:off x="3445350" y="202014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09"/>
          <p:cNvSpPr/>
          <p:nvPr/>
        </p:nvSpPr>
        <p:spPr>
          <a:xfrm>
            <a:off x="3445350" y="27692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09"/>
          <p:cNvSpPr/>
          <p:nvPr/>
        </p:nvSpPr>
        <p:spPr>
          <a:xfrm>
            <a:off x="3445350" y="351839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09"/>
          <p:cNvSpPr/>
          <p:nvPr/>
        </p:nvSpPr>
        <p:spPr>
          <a:xfrm>
            <a:off x="3938900" y="38718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vi" sz="2400">
                <a:solidFill>
                  <a:schemeClr val="dk1"/>
                </a:solidFill>
                <a:latin typeface="Roboto Condensed"/>
                <a:ea typeface="Roboto Condensed"/>
                <a:cs typeface="Roboto Condensed"/>
                <a:sym typeface="Roboto Condensed"/>
              </a:rPr>
              <a:t>React Design Pattern</a:t>
            </a:r>
            <a:endParaRPr b="1" sz="2400">
              <a:latin typeface="Roboto Condensed"/>
              <a:ea typeface="Roboto Condensed"/>
              <a:cs typeface="Roboto Condensed"/>
              <a:sym typeface="Roboto Condensed"/>
            </a:endParaRPr>
          </a:p>
        </p:txBody>
      </p:sp>
      <p:sp>
        <p:nvSpPr>
          <p:cNvPr id="1371" name="Google Shape;1371;p209"/>
          <p:cNvSpPr/>
          <p:nvPr/>
        </p:nvSpPr>
        <p:spPr>
          <a:xfrm>
            <a:off x="3297300" y="38356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06</a:t>
            </a:r>
            <a:endParaRPr b="1" sz="2400">
              <a:latin typeface="Roboto Condensed"/>
              <a:ea typeface="Roboto Condensed"/>
              <a:cs typeface="Roboto Condensed"/>
              <a:sym typeface="Roboto Condensed"/>
            </a:endParaRPr>
          </a:p>
        </p:txBody>
      </p:sp>
      <p:sp>
        <p:nvSpPr>
          <p:cNvPr id="1372" name="Google Shape;1372;p209"/>
          <p:cNvSpPr/>
          <p:nvPr/>
        </p:nvSpPr>
        <p:spPr>
          <a:xfrm>
            <a:off x="3445350" y="42276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09"/>
          <p:cNvSpPr/>
          <p:nvPr/>
        </p:nvSpPr>
        <p:spPr>
          <a:xfrm>
            <a:off x="3938900" y="2287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React Basic</a:t>
            </a:r>
            <a:endParaRPr b="1" sz="2400">
              <a:latin typeface="Roboto Condensed"/>
              <a:ea typeface="Roboto Condensed"/>
              <a:cs typeface="Roboto Condensed"/>
              <a:sym typeface="Roboto Condensed"/>
            </a:endParaRPr>
          </a:p>
        </p:txBody>
      </p:sp>
      <p:sp>
        <p:nvSpPr>
          <p:cNvPr id="1374" name="Google Shape;1374;p209"/>
          <p:cNvSpPr/>
          <p:nvPr/>
        </p:nvSpPr>
        <p:spPr>
          <a:xfrm>
            <a:off x="3297300" y="1926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01</a:t>
            </a:r>
            <a:endParaRPr b="1" sz="2400">
              <a:latin typeface="Roboto Condensed"/>
              <a:ea typeface="Roboto Condensed"/>
              <a:cs typeface="Roboto Condensed"/>
              <a:sym typeface="Roboto Condensed"/>
            </a:endParaRPr>
          </a:p>
        </p:txBody>
      </p:sp>
      <p:sp>
        <p:nvSpPr>
          <p:cNvPr id="1375" name="Google Shape;1375;p209"/>
          <p:cNvSpPr/>
          <p:nvPr/>
        </p:nvSpPr>
        <p:spPr>
          <a:xfrm>
            <a:off x="3445350" y="5852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09"/>
          <p:cNvSpPr/>
          <p:nvPr/>
        </p:nvSpPr>
        <p:spPr>
          <a:xfrm>
            <a:off x="3938900" y="45576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accent2"/>
                </a:solidFill>
                <a:latin typeface="Roboto Condensed"/>
                <a:ea typeface="Roboto Condensed"/>
                <a:cs typeface="Roboto Condensed"/>
                <a:sym typeface="Roboto Condensed"/>
              </a:rPr>
              <a:t>Maintain</a:t>
            </a:r>
            <a:r>
              <a:rPr b="1" lang="vi" sz="2400">
                <a:solidFill>
                  <a:schemeClr val="accent2"/>
                </a:solidFill>
                <a:latin typeface="Roboto Condensed"/>
                <a:ea typeface="Roboto Condensed"/>
                <a:cs typeface="Roboto Condensed"/>
                <a:sym typeface="Roboto Condensed"/>
              </a:rPr>
              <a:t> Code</a:t>
            </a:r>
            <a:r>
              <a:rPr b="1" lang="vi" sz="2400">
                <a:solidFill>
                  <a:schemeClr val="dk1"/>
                </a:solidFill>
                <a:latin typeface="Roboto Condensed"/>
                <a:ea typeface="Roboto Condensed"/>
                <a:cs typeface="Roboto Condensed"/>
                <a:sym typeface="Roboto Condensed"/>
              </a:rPr>
              <a:t> </a:t>
            </a:r>
            <a:endParaRPr b="1" sz="2400">
              <a:latin typeface="Roboto Condensed"/>
              <a:ea typeface="Roboto Condensed"/>
              <a:cs typeface="Roboto Condensed"/>
              <a:sym typeface="Roboto Condensed"/>
            </a:endParaRPr>
          </a:p>
        </p:txBody>
      </p:sp>
      <p:sp>
        <p:nvSpPr>
          <p:cNvPr id="1377" name="Google Shape;1377;p209"/>
          <p:cNvSpPr/>
          <p:nvPr/>
        </p:nvSpPr>
        <p:spPr>
          <a:xfrm>
            <a:off x="3297300" y="45214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07</a:t>
            </a:r>
            <a:endParaRPr b="1" sz="2400">
              <a:latin typeface="Roboto Condensed"/>
              <a:ea typeface="Roboto Condensed"/>
              <a:cs typeface="Roboto Condensed"/>
              <a:sym typeface="Roboto Condensed"/>
            </a:endParaRPr>
          </a:p>
        </p:txBody>
      </p:sp>
      <p:sp>
        <p:nvSpPr>
          <p:cNvPr id="1378" name="Google Shape;1378;p209"/>
          <p:cNvSpPr/>
          <p:nvPr/>
        </p:nvSpPr>
        <p:spPr>
          <a:xfrm>
            <a:off x="3445350" y="49134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1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Maintain code</a:t>
            </a:r>
            <a:endParaRPr sz="3000"/>
          </a:p>
        </p:txBody>
      </p:sp>
      <p:sp>
        <p:nvSpPr>
          <p:cNvPr id="1384" name="Google Shape;1384;p210"/>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Maintain code</a:t>
            </a:r>
            <a:endParaRPr b="1" sz="1800">
              <a:solidFill>
                <a:schemeClr val="dk1"/>
              </a:solidFill>
              <a:latin typeface="Roboto Condensed"/>
              <a:ea typeface="Roboto Condensed"/>
              <a:cs typeface="Roboto Condensed"/>
              <a:sym typeface="Roboto Condensed"/>
            </a:endParaRPr>
          </a:p>
        </p:txBody>
      </p:sp>
      <p:sp>
        <p:nvSpPr>
          <p:cNvPr id="1385" name="Google Shape;1385;p210"/>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Maintain code là 1 công việc khá chán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Maintain code đòi hỏi sự cẩn thận cao, vì mọi update đều có thể khiến component hoạt động không như ban đầu.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Maintain code cần đọc lại business cũ để hiểu chức năng của hệ thống</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21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Maintain code</a:t>
            </a:r>
            <a:endParaRPr sz="3000"/>
          </a:p>
        </p:txBody>
      </p:sp>
      <p:sp>
        <p:nvSpPr>
          <p:cNvPr id="1391" name="Google Shape;1391;p211"/>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Tách component</a:t>
            </a:r>
            <a:endParaRPr b="1" sz="1800">
              <a:solidFill>
                <a:schemeClr val="dk1"/>
              </a:solidFill>
              <a:latin typeface="Roboto Condensed"/>
              <a:ea typeface="Roboto Condensed"/>
              <a:cs typeface="Roboto Condensed"/>
              <a:sym typeface="Roboto Condensed"/>
            </a:endParaRPr>
          </a:p>
        </p:txBody>
      </p:sp>
      <p:sp>
        <p:nvSpPr>
          <p:cNvPr id="1392" name="Google Shape;1392;p211"/>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Tách component thành các component nhỏ hơn nhằm giảm độ phức tạp.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Tách component thành các component nhỏ hơn để tái sử dụng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Phương pháp tách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Copy component hiện tại thành 1 file mới với nội dung cũ</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Xóa toàn bộ đoạn render, chỉ giữ lại thành phần render mà ta cần tách</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Xóa các unused code.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các props hiện tại, props nào là state bên trong component, props nào cần lấy từ ngoài vào.</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Giữ nguyên tên và biến các external data thành các props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thay thế render UI trong component cũ bằng component mới, và truyền các props từ các state cũ.</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1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Maintain code</a:t>
            </a:r>
            <a:endParaRPr sz="3000"/>
          </a:p>
        </p:txBody>
      </p:sp>
      <p:sp>
        <p:nvSpPr>
          <p:cNvPr id="1398" name="Google Shape;1398;p212"/>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Tách business logic</a:t>
            </a:r>
            <a:endParaRPr b="1" sz="1800">
              <a:solidFill>
                <a:schemeClr val="dk1"/>
              </a:solidFill>
              <a:latin typeface="Roboto Condensed"/>
              <a:ea typeface="Roboto Condensed"/>
              <a:cs typeface="Roboto Condensed"/>
              <a:sym typeface="Roboto Condensed"/>
            </a:endParaRPr>
          </a:p>
        </p:txBody>
      </p:sp>
      <p:sp>
        <p:nvSpPr>
          <p:cNvPr id="1399" name="Google Shape;1399;p212"/>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Copy component thành 1 component mới.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đặt lại tên là customHook.</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xóa render-ui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return state và các method có thể thay đổi state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Xóa state và các method này trong component cũ</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và sử dụng các giá trị mới của custom hook vừa rồi để thay thế.</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1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rPr lang="vi" sz="2400"/>
              <a:t>Maintain code</a:t>
            </a:r>
            <a:endParaRPr sz="3000"/>
          </a:p>
        </p:txBody>
      </p:sp>
      <p:sp>
        <p:nvSpPr>
          <p:cNvPr id="1405" name="Google Shape;1405;p213"/>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Extend component</a:t>
            </a:r>
            <a:endParaRPr b="1" sz="1800">
              <a:solidFill>
                <a:schemeClr val="dk1"/>
              </a:solidFill>
              <a:latin typeface="Roboto Condensed"/>
              <a:ea typeface="Roboto Condensed"/>
              <a:cs typeface="Roboto Condensed"/>
              <a:sym typeface="Roboto Condensed"/>
            </a:endParaRPr>
          </a:p>
        </p:txBody>
      </p:sp>
      <p:sp>
        <p:nvSpPr>
          <p:cNvPr id="1406" name="Google Shape;1406;p213"/>
          <p:cNvSpPr txBox="1"/>
          <p:nvPr>
            <p:ph idx="2" type="body"/>
          </p:nvPr>
        </p:nvSpPr>
        <p:spPr>
          <a:xfrm>
            <a:off x="327450" y="1219500"/>
            <a:ext cx="8400900" cy="359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Mục đích của extend component nhằm làm đơn giản component nhưng không gây ảnh hưởng tới các chức năng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Nguyên lý open closed, mở cho mở rộng và đóng cho sửa đổi.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Adaptive, hay Proxy đều có thể được sử dụng.</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8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47" name="Google Shape;347;p83"/>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useEffect</a:t>
            </a:r>
            <a:endParaRPr b="1" sz="1800">
              <a:solidFill>
                <a:schemeClr val="dk1"/>
              </a:solidFill>
              <a:latin typeface="Roboto Condensed"/>
              <a:ea typeface="Roboto Condensed"/>
              <a:cs typeface="Roboto Condensed"/>
              <a:sym typeface="Roboto Condensed"/>
            </a:endParaRPr>
          </a:p>
        </p:txBody>
      </p:sp>
      <p:sp>
        <p:nvSpPr>
          <p:cNvPr id="348" name="Google Shape;348;p83"/>
          <p:cNvSpPr txBox="1"/>
          <p:nvPr/>
        </p:nvSpPr>
        <p:spPr>
          <a:xfrm>
            <a:off x="3928325" y="2788375"/>
            <a:ext cx="5056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Sử dụng useEffect khi suy nghĩ về các trường hợp state A thay đổi thì cần phải làm gì.</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Sử dụng useEffect khi state A thay đổi kéo theo 1 chuỗi các thay đổi.</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tách riêng sự ảnh hưởng thành các effect</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Dùng chính sự thay đổi này để điều khiển các sự thay đổi khác</a:t>
            </a:r>
            <a:endParaRPr/>
          </a:p>
        </p:txBody>
      </p:sp>
      <p:pic>
        <p:nvPicPr>
          <p:cNvPr id="349" name="Google Shape;349;p83"/>
          <p:cNvPicPr preferRelativeResize="0"/>
          <p:nvPr/>
        </p:nvPicPr>
        <p:blipFill>
          <a:blip r:embed="rId3">
            <a:alphaModFix/>
          </a:blip>
          <a:stretch>
            <a:fillRect/>
          </a:stretch>
        </p:blipFill>
        <p:spPr>
          <a:xfrm>
            <a:off x="3854450" y="152075"/>
            <a:ext cx="5056500" cy="2524300"/>
          </a:xfrm>
          <a:prstGeom prst="rect">
            <a:avLst/>
          </a:prstGeom>
          <a:noFill/>
          <a:ln>
            <a:noFill/>
          </a:ln>
        </p:spPr>
      </p:pic>
      <p:pic>
        <p:nvPicPr>
          <p:cNvPr id="350" name="Google Shape;350;p83"/>
          <p:cNvPicPr preferRelativeResize="0"/>
          <p:nvPr/>
        </p:nvPicPr>
        <p:blipFill>
          <a:blip r:embed="rId4">
            <a:alphaModFix/>
          </a:blip>
          <a:stretch>
            <a:fillRect/>
          </a:stretch>
        </p:blipFill>
        <p:spPr>
          <a:xfrm>
            <a:off x="370325" y="1363850"/>
            <a:ext cx="3395047" cy="3592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8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56" name="Google Shape;356;p84"/>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Working with state</a:t>
            </a:r>
            <a:endParaRPr b="1" sz="1800">
              <a:solidFill>
                <a:schemeClr val="dk1"/>
              </a:solidFill>
              <a:latin typeface="Roboto Condensed"/>
              <a:ea typeface="Roboto Condensed"/>
              <a:cs typeface="Roboto Condensed"/>
              <a:sym typeface="Roboto Condensed"/>
            </a:endParaRPr>
          </a:p>
        </p:txBody>
      </p:sp>
      <p:sp>
        <p:nvSpPr>
          <p:cNvPr id="357" name="Google Shape;357;p84"/>
          <p:cNvSpPr txBox="1"/>
          <p:nvPr>
            <p:ph idx="2" type="body"/>
          </p:nvPr>
        </p:nvSpPr>
        <p:spPr>
          <a:xfrm>
            <a:off x="327450" y="1219500"/>
            <a:ext cx="8772600" cy="37041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50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Khi thiết kế component, điều quan trọng nhất là phải quản lý được state. Dưới đây là các tiêu chí khi khai báo state:</a:t>
            </a:r>
            <a:endParaRPr sz="1700">
              <a:solidFill>
                <a:schemeClr val="dk1"/>
              </a:solidFill>
              <a:latin typeface="Roboto Condensed"/>
              <a:ea typeface="Roboto Condensed"/>
              <a:cs typeface="Roboto Condensed"/>
              <a:sym typeface="Roboto Condensed"/>
            </a:endParaRPr>
          </a:p>
          <a:p>
            <a:pPr indent="-336550" lvl="0" marL="4572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Data nên là 1 chiều</a:t>
            </a:r>
            <a:endParaRPr sz="1700">
              <a:solidFill>
                <a:schemeClr val="dk1"/>
              </a:solidFill>
              <a:latin typeface="Roboto Condensed"/>
              <a:ea typeface="Roboto Condensed"/>
              <a:cs typeface="Roboto Condensed"/>
              <a:sym typeface="Roboto Condensed"/>
            </a:endParaRPr>
          </a:p>
          <a:p>
            <a:pPr indent="-336550" lvl="1" marL="9144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Nếu state bị phụ thuộc lẫn nhau, thì việc thay đổi state chỉ nên xảy ra ở 1 đối tượng</a:t>
            </a:r>
            <a:endParaRPr sz="1700">
              <a:solidFill>
                <a:schemeClr val="dk1"/>
              </a:solidFill>
              <a:latin typeface="Roboto Condensed"/>
              <a:ea typeface="Roboto Condensed"/>
              <a:cs typeface="Roboto Condensed"/>
              <a:sym typeface="Roboto Condensed"/>
            </a:endParaRPr>
          </a:p>
          <a:p>
            <a:pPr indent="-336550" lvl="1" marL="9144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các state phụ thuộc bị thay đổi với useEffect</a:t>
            </a:r>
            <a:endParaRPr sz="1700">
              <a:solidFill>
                <a:schemeClr val="dk1"/>
              </a:solidFill>
              <a:latin typeface="Roboto Condensed"/>
              <a:ea typeface="Roboto Condensed"/>
              <a:cs typeface="Roboto Condensed"/>
              <a:sym typeface="Roboto Condensed"/>
            </a:endParaRPr>
          </a:p>
          <a:p>
            <a:pPr indent="-336550" lvl="1" marL="9144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 Nên nhận ra được state đại diện cho các đối tượng này</a:t>
            </a:r>
            <a:endParaRPr sz="1700">
              <a:solidFill>
                <a:schemeClr val="dk1"/>
              </a:solidFill>
              <a:latin typeface="Roboto Condensed"/>
              <a:ea typeface="Roboto Condensed"/>
              <a:cs typeface="Roboto Condensed"/>
              <a:sym typeface="Roboto Condensed"/>
            </a:endParaRPr>
          </a:p>
          <a:p>
            <a:pPr indent="-336550" lvl="1" marL="9144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Sử dụng redux hoặc react context.</a:t>
            </a:r>
            <a:endParaRPr sz="1700">
              <a:solidFill>
                <a:schemeClr val="dk1"/>
              </a:solidFill>
              <a:latin typeface="Roboto Condensed"/>
              <a:ea typeface="Roboto Condensed"/>
              <a:cs typeface="Roboto Condensed"/>
              <a:sym typeface="Roboto Condensed"/>
            </a:endParaRPr>
          </a:p>
          <a:p>
            <a:pPr indent="-336550" lvl="0" marL="4572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Nếu state có thể được suy diễn từ các state khác thì không cần khai báo</a:t>
            </a:r>
            <a:endParaRPr sz="1700">
              <a:solidFill>
                <a:schemeClr val="dk1"/>
              </a:solidFill>
              <a:latin typeface="Roboto Condensed"/>
              <a:ea typeface="Roboto Condensed"/>
              <a:cs typeface="Roboto Condensed"/>
              <a:sym typeface="Roboto Condensed"/>
            </a:endParaRPr>
          </a:p>
          <a:p>
            <a:pPr indent="-336550" lvl="1" marL="9144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Càng nhiều state càng khó quản lý</a:t>
            </a:r>
            <a:endParaRPr sz="1700">
              <a:solidFill>
                <a:schemeClr val="dk1"/>
              </a:solidFill>
              <a:latin typeface="Roboto Condensed"/>
              <a:ea typeface="Roboto Condensed"/>
              <a:cs typeface="Roboto Condensed"/>
              <a:sym typeface="Roboto Condensed"/>
            </a:endParaRPr>
          </a:p>
          <a:p>
            <a:pPr indent="-336550" lvl="1" marL="9144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Càng nhiều props càng khó re-use</a:t>
            </a:r>
            <a:endParaRPr sz="1700">
              <a:solidFill>
                <a:schemeClr val="dk1"/>
              </a:solidFill>
              <a:latin typeface="Roboto Condensed"/>
              <a:ea typeface="Roboto Condensed"/>
              <a:cs typeface="Roboto Condensed"/>
              <a:sym typeface="Roboto Condensed"/>
            </a:endParaRPr>
          </a:p>
          <a:p>
            <a:pPr indent="-336550" lvl="0" marL="4572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Khi sử dụng các useEffect, cần đặc biệt quan tâm tới thứ tự, tránh tạo thành các circle change</a:t>
            </a:r>
            <a:endParaRPr sz="1700">
              <a:solidFill>
                <a:schemeClr val="dk1"/>
              </a:solidFill>
              <a:latin typeface="Roboto Condensed"/>
              <a:ea typeface="Roboto Condensed"/>
              <a:cs typeface="Roboto Condensed"/>
              <a:sym typeface="Roboto Condensed"/>
            </a:endParaRPr>
          </a:p>
          <a:p>
            <a:pPr indent="-336550" lvl="1" marL="914400" rtl="0" algn="l">
              <a:lnSpc>
                <a:spcPct val="115000"/>
              </a:lnSpc>
              <a:spcBef>
                <a:spcPts val="0"/>
              </a:spcBef>
              <a:spcAft>
                <a:spcPts val="0"/>
              </a:spcAft>
              <a:buClr>
                <a:schemeClr val="dk1"/>
              </a:buClr>
              <a:buSzPts val="1700"/>
              <a:buFont typeface="Roboto Condensed"/>
              <a:buChar char="○"/>
            </a:pPr>
            <a:r>
              <a:rPr lang="vi" sz="1700">
                <a:solidFill>
                  <a:schemeClr val="dk1"/>
                </a:solidFill>
                <a:latin typeface="Roboto Condensed"/>
                <a:ea typeface="Roboto Condensed"/>
                <a:cs typeface="Roboto Condensed"/>
                <a:sym typeface="Roboto Condensed"/>
              </a:rPr>
              <a:t>a thay đổi → b thay đổi, b thay đổi –&gt; c thay đổi, c thay đổi → a thay đổi</a:t>
            </a:r>
            <a:endParaRPr sz="1700">
              <a:solidFill>
                <a:schemeClr val="dk1"/>
              </a:solidFill>
              <a:latin typeface="Roboto Condensed"/>
              <a:ea typeface="Roboto Condensed"/>
              <a:cs typeface="Roboto Condensed"/>
              <a:sym typeface="Roboto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8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63" name="Google Shape;363;p85"/>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Working with state example</a:t>
            </a:r>
            <a:endParaRPr b="1" sz="1800">
              <a:solidFill>
                <a:schemeClr val="dk1"/>
              </a:solidFill>
              <a:latin typeface="Roboto Condensed"/>
              <a:ea typeface="Roboto Condensed"/>
              <a:cs typeface="Roboto Condensed"/>
              <a:sym typeface="Roboto Condensed"/>
            </a:endParaRPr>
          </a:p>
        </p:txBody>
      </p:sp>
      <p:pic>
        <p:nvPicPr>
          <p:cNvPr id="364" name="Google Shape;364;p85"/>
          <p:cNvPicPr preferRelativeResize="0"/>
          <p:nvPr/>
        </p:nvPicPr>
        <p:blipFill>
          <a:blip r:embed="rId3">
            <a:alphaModFix/>
          </a:blip>
          <a:stretch>
            <a:fillRect/>
          </a:stretch>
        </p:blipFill>
        <p:spPr>
          <a:xfrm>
            <a:off x="6607850" y="1394200"/>
            <a:ext cx="2392900" cy="2716275"/>
          </a:xfrm>
          <a:prstGeom prst="rect">
            <a:avLst/>
          </a:prstGeom>
          <a:noFill/>
          <a:ln>
            <a:noFill/>
          </a:ln>
        </p:spPr>
      </p:pic>
      <p:sp>
        <p:nvSpPr>
          <p:cNvPr id="365" name="Google Shape;365;p85"/>
          <p:cNvSpPr txBox="1"/>
          <p:nvPr>
            <p:ph idx="2" type="body"/>
          </p:nvPr>
        </p:nvSpPr>
        <p:spPr>
          <a:xfrm>
            <a:off x="401325" y="1323775"/>
            <a:ext cx="6237000" cy="373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Hour, minutes và AM/PM có quan hệ với nhau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Dùng 1 giá trị biểu diễn cho state của giá trị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Dùng minutes: 5:45 PM =&gt; 5 * 60 + 45 + 12 * 60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button thay đổi giá trị chung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state hour, minute, am/pm sẽ được tính dựa trên cái values này.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a:solidFill>
                  <a:schemeClr val="dk1"/>
                </a:solidFill>
                <a:latin typeface="Roboto Condensed"/>
                <a:ea typeface="Roboto Condensed"/>
                <a:cs typeface="Roboto Condensed"/>
                <a:sym typeface="Roboto Condensed"/>
              </a:rPr>
              <a:t>const handleOnClick</a:t>
            </a:r>
            <a:r>
              <a:rPr lang="vi">
                <a:solidFill>
                  <a:schemeClr val="dk1"/>
                </a:solidFill>
                <a:latin typeface="Roboto Condensed"/>
                <a:ea typeface="Roboto Condensed"/>
                <a:cs typeface="Roboto Condensed"/>
                <a:sym typeface="Roboto Condensed"/>
              </a:rPr>
              <a:t> = (adjust_time: number) =&gt; { // +/- 60 +/- 15 +/- 12 * 60</a:t>
            </a:r>
            <a:br>
              <a:rPr lang="vi">
                <a:solidFill>
                  <a:schemeClr val="dk1"/>
                </a:solidFill>
                <a:latin typeface="Roboto Condensed"/>
                <a:ea typeface="Roboto Condensed"/>
                <a:cs typeface="Roboto Condensed"/>
                <a:sym typeface="Roboto Condensed"/>
              </a:rPr>
            </a:br>
            <a:r>
              <a:rPr lang="vi">
                <a:solidFill>
                  <a:schemeClr val="dk1"/>
                </a:solidFill>
                <a:latin typeface="Roboto Condensed"/>
                <a:ea typeface="Roboto Condensed"/>
                <a:cs typeface="Roboto Condensed"/>
                <a:sym typeface="Roboto Condensed"/>
              </a:rPr>
              <a:t>     setMinuteValue(prev  =&gt; prev + adjust_time);</a:t>
            </a:r>
            <a:br>
              <a:rPr lang="vi">
                <a:solidFill>
                  <a:schemeClr val="dk1"/>
                </a:solidFill>
                <a:latin typeface="Roboto Condensed"/>
                <a:ea typeface="Roboto Condensed"/>
                <a:cs typeface="Roboto Condensed"/>
                <a:sym typeface="Roboto Condensed"/>
              </a:rPr>
            </a:br>
            <a:r>
              <a:rPr lang="vi">
                <a:solidFill>
                  <a:schemeClr val="dk1"/>
                </a:solidFill>
                <a:latin typeface="Roboto Condensed"/>
                <a:ea typeface="Roboto Condensed"/>
                <a:cs typeface="Roboto Condensed"/>
                <a:sym typeface="Roboto Condensed"/>
              </a:rPr>
              <a:t>};</a:t>
            </a:r>
            <a:br>
              <a:rPr lang="vi" sz="1800">
                <a:solidFill>
                  <a:schemeClr val="dk1"/>
                </a:solidFill>
                <a:latin typeface="Roboto Condensed"/>
                <a:ea typeface="Roboto Condensed"/>
                <a:cs typeface="Roboto Condensed"/>
                <a:sym typeface="Roboto Condensed"/>
              </a:rPr>
            </a:br>
            <a:r>
              <a:rPr lang="vi">
                <a:solidFill>
                  <a:schemeClr val="dk1"/>
                </a:solidFill>
                <a:latin typeface="Roboto Condensed"/>
                <a:ea typeface="Roboto Condensed"/>
                <a:cs typeface="Roboto Condensed"/>
                <a:sym typeface="Roboto Condensed"/>
              </a:rPr>
              <a:t>useEffect(( ) =&gt; {</a:t>
            </a:r>
            <a:br>
              <a:rPr lang="vi">
                <a:solidFill>
                  <a:schemeClr val="dk1"/>
                </a:solidFill>
                <a:latin typeface="Roboto Condensed"/>
                <a:ea typeface="Roboto Condensed"/>
                <a:cs typeface="Roboto Condensed"/>
                <a:sym typeface="Roboto Condensed"/>
              </a:rPr>
            </a:br>
            <a:r>
              <a:rPr lang="vi">
                <a:solidFill>
                  <a:schemeClr val="dk1"/>
                </a:solidFill>
                <a:latin typeface="Roboto Condensed"/>
                <a:ea typeface="Roboto Condensed"/>
                <a:cs typeface="Roboto Condensed"/>
                <a:sym typeface="Roboto Condensed"/>
              </a:rPr>
              <a:t>     const {hour, minute, am} = convertMinuteNum(minuteValue);</a:t>
            </a:r>
            <a:br>
              <a:rPr lang="vi">
                <a:solidFill>
                  <a:schemeClr val="dk1"/>
                </a:solidFill>
                <a:latin typeface="Roboto Condensed"/>
                <a:ea typeface="Roboto Condensed"/>
                <a:cs typeface="Roboto Condensed"/>
                <a:sym typeface="Roboto Condensed"/>
              </a:rPr>
            </a:br>
            <a:r>
              <a:rPr lang="vi">
                <a:solidFill>
                  <a:schemeClr val="dk1"/>
                </a:solidFill>
                <a:latin typeface="Roboto Condensed"/>
                <a:ea typeface="Roboto Condensed"/>
                <a:cs typeface="Roboto Condensed"/>
                <a:sym typeface="Roboto Condensed"/>
              </a:rPr>
              <a:t>     // then update state of hour, minute, am_pm</a:t>
            </a:r>
            <a:br>
              <a:rPr lang="vi">
                <a:solidFill>
                  <a:schemeClr val="dk1"/>
                </a:solidFill>
                <a:latin typeface="Roboto Condensed"/>
                <a:ea typeface="Roboto Condensed"/>
                <a:cs typeface="Roboto Condensed"/>
                <a:sym typeface="Roboto Condensed"/>
              </a:rPr>
            </a:br>
            <a:r>
              <a:rPr lang="vi">
                <a:solidFill>
                  <a:schemeClr val="dk1"/>
                </a:solidFill>
                <a:latin typeface="Roboto Condensed"/>
                <a:ea typeface="Roboto Condensed"/>
                <a:cs typeface="Roboto Condensed"/>
                <a:sym typeface="Roboto Condensed"/>
              </a:rPr>
              <a:t>}, [minuteValue])</a:t>
            </a:r>
            <a:endParaRPr>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8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71" name="Google Shape;371;p86"/>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Working with lifecycle</a:t>
            </a:r>
            <a:endParaRPr b="1" sz="1800">
              <a:solidFill>
                <a:schemeClr val="dk1"/>
              </a:solidFill>
              <a:latin typeface="Roboto Condensed"/>
              <a:ea typeface="Roboto Condensed"/>
              <a:cs typeface="Roboto Condensed"/>
              <a:sym typeface="Roboto Condensed"/>
            </a:endParaRPr>
          </a:p>
        </p:txBody>
      </p:sp>
      <p:sp>
        <p:nvSpPr>
          <p:cNvPr id="372" name="Google Shape;372;p86"/>
          <p:cNvSpPr txBox="1"/>
          <p:nvPr>
            <p:ph idx="2" type="body"/>
          </p:nvPr>
        </p:nvSpPr>
        <p:spPr>
          <a:xfrm>
            <a:off x="401325" y="1323775"/>
            <a:ext cx="8332500" cy="373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useEffect thay thế lifecycle trong Class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useEffect được thực thi khi component did mount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useEffect được thực thi khi component bị re-render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state bị thay đổi -&gt; Component bị re-render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component bị re-render, các component con bị re-render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kiểm chức việc này bằng cách sử dụng các useEffect với 1 callBack, không truyền list dependencies để kiểm chứng.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Props của component là read-only nhưng nó vẫn có thể thay đổi.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Props không bị thay đổi bởi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componentA nhận state a của componentParent làm props của nó thì khi state  a thay đổi, thì props trong component A cũng bị thay đổi.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8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78" name="Google Shape;378;p87"/>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Improve performance with memorize</a:t>
            </a:r>
            <a:endParaRPr b="1" sz="1800">
              <a:solidFill>
                <a:schemeClr val="dk1"/>
              </a:solidFill>
              <a:latin typeface="Roboto Condensed"/>
              <a:ea typeface="Roboto Condensed"/>
              <a:cs typeface="Roboto Condensed"/>
              <a:sym typeface="Roboto Condensed"/>
            </a:endParaRPr>
          </a:p>
        </p:txBody>
      </p:sp>
      <p:sp>
        <p:nvSpPr>
          <p:cNvPr id="379" name="Google Shape;379;p87"/>
          <p:cNvSpPr txBox="1"/>
          <p:nvPr>
            <p:ph idx="2" type="body"/>
          </p:nvPr>
        </p:nvSpPr>
        <p:spPr>
          <a:xfrm>
            <a:off x="401325" y="1323775"/>
            <a:ext cx="8332500" cy="373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useMemo là 1 cache.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get data, ta set data đó vào store và lấy lại giá trị trong store thay vì phải tạo 1 giá trị mới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list dependencies thay đổi, cache vô hiệu → phải tính toán lấy lại cache mới.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useCallback tương tự useMemo nhưng cái nó cache là function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Cần hiểu cơ chế của re-render để sử dụng useMemo, useCallback cho hợp lý.</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state thay đổi, component re-render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component bị re-render, các child component cũng bị re-render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kiểm tra re-render bằng cách đưa useEffect mà không truyền list dependencies.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Thông thường nếu data không có vấn đề đặc biệt hoặc page không gặp vấn đề về performance thì không cần sử dụng useMemo.</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70"/>
          <p:cNvSpPr txBox="1"/>
          <p:nvPr>
            <p:ph type="title"/>
          </p:nvPr>
        </p:nvSpPr>
        <p:spPr>
          <a:xfrm>
            <a:off x="0" y="765700"/>
            <a:ext cx="2984100" cy="33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vi" sz="3200">
                <a:solidFill>
                  <a:schemeClr val="lt1"/>
                </a:solidFill>
              </a:rPr>
              <a:t>React Training Program</a:t>
            </a:r>
            <a:endParaRPr sz="3200">
              <a:solidFill>
                <a:schemeClr val="lt1"/>
              </a:solidFill>
            </a:endParaRPr>
          </a:p>
        </p:txBody>
      </p:sp>
      <p:sp>
        <p:nvSpPr>
          <p:cNvPr id="232" name="Google Shape;232;p70"/>
          <p:cNvSpPr/>
          <p:nvPr/>
        </p:nvSpPr>
        <p:spPr>
          <a:xfrm>
            <a:off x="3938900" y="9145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Design Components</a:t>
            </a:r>
            <a:endParaRPr b="1" sz="2400">
              <a:latin typeface="Roboto Condensed"/>
              <a:ea typeface="Roboto Condensed"/>
              <a:cs typeface="Roboto Condensed"/>
              <a:sym typeface="Roboto Condensed"/>
            </a:endParaRPr>
          </a:p>
        </p:txBody>
      </p:sp>
      <p:sp>
        <p:nvSpPr>
          <p:cNvPr id="233" name="Google Shape;233;p70"/>
          <p:cNvSpPr/>
          <p:nvPr/>
        </p:nvSpPr>
        <p:spPr>
          <a:xfrm>
            <a:off x="3297300" y="8784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02</a:t>
            </a:r>
            <a:endParaRPr b="1" sz="2400">
              <a:latin typeface="Roboto Condensed"/>
              <a:ea typeface="Roboto Condensed"/>
              <a:cs typeface="Roboto Condensed"/>
              <a:sym typeface="Roboto Condensed"/>
            </a:endParaRPr>
          </a:p>
        </p:txBody>
      </p:sp>
      <p:sp>
        <p:nvSpPr>
          <p:cNvPr id="234" name="Google Shape;234;p70"/>
          <p:cNvSpPr/>
          <p:nvPr/>
        </p:nvSpPr>
        <p:spPr>
          <a:xfrm>
            <a:off x="3938899" y="1663900"/>
            <a:ext cx="48711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solidFill>
                  <a:schemeClr val="dk1"/>
                </a:solidFill>
                <a:latin typeface="Roboto Condensed"/>
                <a:ea typeface="Roboto Condensed"/>
                <a:cs typeface="Roboto Condensed"/>
                <a:sym typeface="Roboto Condensed"/>
              </a:rPr>
              <a:t>Design page layout</a:t>
            </a:r>
            <a:endParaRPr b="1" sz="2400">
              <a:latin typeface="Roboto Condensed"/>
              <a:ea typeface="Roboto Condensed"/>
              <a:cs typeface="Roboto Condensed"/>
              <a:sym typeface="Roboto Condensed"/>
            </a:endParaRPr>
          </a:p>
        </p:txBody>
      </p:sp>
      <p:sp>
        <p:nvSpPr>
          <p:cNvPr id="235" name="Google Shape;235;p70"/>
          <p:cNvSpPr/>
          <p:nvPr/>
        </p:nvSpPr>
        <p:spPr>
          <a:xfrm>
            <a:off x="3297300" y="162775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03</a:t>
            </a:r>
            <a:endParaRPr b="1" sz="2400">
              <a:latin typeface="Roboto Condensed"/>
              <a:ea typeface="Roboto Condensed"/>
              <a:cs typeface="Roboto Condensed"/>
              <a:sym typeface="Roboto Condensed"/>
            </a:endParaRPr>
          </a:p>
        </p:txBody>
      </p:sp>
      <p:sp>
        <p:nvSpPr>
          <p:cNvPr id="236" name="Google Shape;236;p70"/>
          <p:cNvSpPr/>
          <p:nvPr/>
        </p:nvSpPr>
        <p:spPr>
          <a:xfrm>
            <a:off x="3938900" y="2413225"/>
            <a:ext cx="48711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vi" sz="2400">
                <a:solidFill>
                  <a:schemeClr val="dk1"/>
                </a:solidFill>
                <a:latin typeface="Roboto Condensed"/>
                <a:ea typeface="Roboto Condensed"/>
                <a:cs typeface="Roboto Condensed"/>
                <a:sym typeface="Roboto Condensed"/>
              </a:rPr>
              <a:t>Redux and React Context</a:t>
            </a:r>
            <a:endParaRPr b="1" sz="2400">
              <a:latin typeface="Roboto Condensed"/>
              <a:ea typeface="Roboto Condensed"/>
              <a:cs typeface="Roboto Condensed"/>
              <a:sym typeface="Roboto Condensed"/>
            </a:endParaRPr>
          </a:p>
        </p:txBody>
      </p:sp>
      <p:sp>
        <p:nvSpPr>
          <p:cNvPr id="237" name="Google Shape;237;p70"/>
          <p:cNvSpPr/>
          <p:nvPr/>
        </p:nvSpPr>
        <p:spPr>
          <a:xfrm>
            <a:off x="3297300" y="23770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04</a:t>
            </a:r>
            <a:endParaRPr b="1" sz="2400">
              <a:latin typeface="Roboto Condensed"/>
              <a:ea typeface="Roboto Condensed"/>
              <a:cs typeface="Roboto Condensed"/>
              <a:sym typeface="Roboto Condensed"/>
            </a:endParaRPr>
          </a:p>
        </p:txBody>
      </p:sp>
      <p:sp>
        <p:nvSpPr>
          <p:cNvPr id="238" name="Google Shape;238;p70"/>
          <p:cNvSpPr/>
          <p:nvPr/>
        </p:nvSpPr>
        <p:spPr>
          <a:xfrm>
            <a:off x="3938900" y="3162550"/>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Formik and form validation</a:t>
            </a:r>
            <a:endParaRPr b="1" sz="24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Font typeface="Arial"/>
              <a:buNone/>
            </a:pPr>
            <a:r>
              <a:t/>
            </a:r>
            <a:endParaRPr b="1" sz="2400">
              <a:latin typeface="Roboto Condensed"/>
              <a:ea typeface="Roboto Condensed"/>
              <a:cs typeface="Roboto Condensed"/>
              <a:sym typeface="Roboto Condensed"/>
            </a:endParaRPr>
          </a:p>
        </p:txBody>
      </p:sp>
      <p:sp>
        <p:nvSpPr>
          <p:cNvPr id="239" name="Google Shape;239;p70"/>
          <p:cNvSpPr/>
          <p:nvPr/>
        </p:nvSpPr>
        <p:spPr>
          <a:xfrm>
            <a:off x="3297300" y="312640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05</a:t>
            </a:r>
            <a:endParaRPr b="1" sz="2400">
              <a:latin typeface="Roboto Condensed"/>
              <a:ea typeface="Roboto Condensed"/>
              <a:cs typeface="Roboto Condensed"/>
              <a:sym typeface="Roboto Condensed"/>
            </a:endParaRPr>
          </a:p>
        </p:txBody>
      </p:sp>
      <p:sp>
        <p:nvSpPr>
          <p:cNvPr id="240" name="Google Shape;240;p70"/>
          <p:cNvSpPr/>
          <p:nvPr/>
        </p:nvSpPr>
        <p:spPr>
          <a:xfrm>
            <a:off x="3445350" y="12710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0"/>
          <p:cNvSpPr/>
          <p:nvPr/>
        </p:nvSpPr>
        <p:spPr>
          <a:xfrm>
            <a:off x="3445350" y="202014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0"/>
          <p:cNvSpPr/>
          <p:nvPr/>
        </p:nvSpPr>
        <p:spPr>
          <a:xfrm>
            <a:off x="3445350" y="27692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0"/>
          <p:cNvSpPr/>
          <p:nvPr/>
        </p:nvSpPr>
        <p:spPr>
          <a:xfrm>
            <a:off x="3445350" y="351839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0"/>
          <p:cNvSpPr/>
          <p:nvPr/>
        </p:nvSpPr>
        <p:spPr>
          <a:xfrm>
            <a:off x="3938900" y="38718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React Design Pattern</a:t>
            </a:r>
            <a:endParaRPr b="1" sz="2400">
              <a:latin typeface="Roboto Condensed"/>
              <a:ea typeface="Roboto Condensed"/>
              <a:cs typeface="Roboto Condensed"/>
              <a:sym typeface="Roboto Condensed"/>
            </a:endParaRPr>
          </a:p>
        </p:txBody>
      </p:sp>
      <p:sp>
        <p:nvSpPr>
          <p:cNvPr id="245" name="Google Shape;245;p70"/>
          <p:cNvSpPr/>
          <p:nvPr/>
        </p:nvSpPr>
        <p:spPr>
          <a:xfrm>
            <a:off x="3297300" y="38356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06</a:t>
            </a:r>
            <a:endParaRPr b="1" sz="2400">
              <a:latin typeface="Roboto Condensed"/>
              <a:ea typeface="Roboto Condensed"/>
              <a:cs typeface="Roboto Condensed"/>
              <a:sym typeface="Roboto Condensed"/>
            </a:endParaRPr>
          </a:p>
        </p:txBody>
      </p:sp>
      <p:sp>
        <p:nvSpPr>
          <p:cNvPr id="246" name="Google Shape;246;p70"/>
          <p:cNvSpPr/>
          <p:nvPr/>
        </p:nvSpPr>
        <p:spPr>
          <a:xfrm>
            <a:off x="3445350" y="42276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0"/>
          <p:cNvSpPr/>
          <p:nvPr/>
        </p:nvSpPr>
        <p:spPr>
          <a:xfrm>
            <a:off x="3938900" y="2287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solidFill>
                  <a:schemeClr val="accent2"/>
                </a:solidFill>
                <a:latin typeface="Roboto Condensed"/>
                <a:ea typeface="Roboto Condensed"/>
                <a:cs typeface="Roboto Condensed"/>
                <a:sym typeface="Roboto Condensed"/>
              </a:rPr>
              <a:t>React Basic</a:t>
            </a:r>
            <a:endParaRPr b="1" sz="2400">
              <a:solidFill>
                <a:schemeClr val="accent2"/>
              </a:solidFill>
              <a:latin typeface="Roboto Condensed"/>
              <a:ea typeface="Roboto Condensed"/>
              <a:cs typeface="Roboto Condensed"/>
              <a:sym typeface="Roboto Condensed"/>
            </a:endParaRPr>
          </a:p>
        </p:txBody>
      </p:sp>
      <p:sp>
        <p:nvSpPr>
          <p:cNvPr id="248" name="Google Shape;248;p70"/>
          <p:cNvSpPr/>
          <p:nvPr/>
        </p:nvSpPr>
        <p:spPr>
          <a:xfrm>
            <a:off x="3297300" y="1926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01</a:t>
            </a:r>
            <a:endParaRPr b="1" sz="2400">
              <a:latin typeface="Roboto Condensed"/>
              <a:ea typeface="Roboto Condensed"/>
              <a:cs typeface="Roboto Condensed"/>
              <a:sym typeface="Roboto Condensed"/>
            </a:endParaRPr>
          </a:p>
        </p:txBody>
      </p:sp>
      <p:sp>
        <p:nvSpPr>
          <p:cNvPr id="249" name="Google Shape;249;p70"/>
          <p:cNvSpPr/>
          <p:nvPr/>
        </p:nvSpPr>
        <p:spPr>
          <a:xfrm>
            <a:off x="3445350" y="5852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0"/>
          <p:cNvSpPr/>
          <p:nvPr/>
        </p:nvSpPr>
        <p:spPr>
          <a:xfrm>
            <a:off x="3938900" y="45576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a:t>
            </a:r>
            <a:endParaRPr b="1" sz="2400">
              <a:latin typeface="Roboto Condensed"/>
              <a:ea typeface="Roboto Condensed"/>
              <a:cs typeface="Roboto Condensed"/>
              <a:sym typeface="Roboto Condensed"/>
            </a:endParaRPr>
          </a:p>
        </p:txBody>
      </p:sp>
      <p:sp>
        <p:nvSpPr>
          <p:cNvPr id="251" name="Google Shape;251;p70"/>
          <p:cNvSpPr/>
          <p:nvPr/>
        </p:nvSpPr>
        <p:spPr>
          <a:xfrm>
            <a:off x="3297300" y="45214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07</a:t>
            </a:r>
            <a:endParaRPr b="1" sz="2400">
              <a:latin typeface="Roboto Condensed"/>
              <a:ea typeface="Roboto Condensed"/>
              <a:cs typeface="Roboto Condensed"/>
              <a:sym typeface="Roboto Condensed"/>
            </a:endParaRPr>
          </a:p>
        </p:txBody>
      </p:sp>
      <p:sp>
        <p:nvSpPr>
          <p:cNvPr id="252" name="Google Shape;252;p70"/>
          <p:cNvSpPr/>
          <p:nvPr/>
        </p:nvSpPr>
        <p:spPr>
          <a:xfrm>
            <a:off x="3445350" y="49134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8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85" name="Google Shape;385;p88"/>
          <p:cNvSpPr txBox="1"/>
          <p:nvPr>
            <p:ph idx="1" type="body"/>
          </p:nvPr>
        </p:nvSpPr>
        <p:spPr>
          <a:xfrm>
            <a:off x="401325" y="819975"/>
            <a:ext cx="4483800" cy="4242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500"/>
              </a:spcBef>
              <a:spcAft>
                <a:spcPts val="0"/>
              </a:spcAft>
              <a:buClr>
                <a:schemeClr val="dk1"/>
              </a:buClr>
              <a:buSzPts val="1500"/>
              <a:buFont typeface="Roboto Condensed"/>
              <a:buChar char="●"/>
            </a:pPr>
            <a:r>
              <a:rPr lang="vi" sz="1500">
                <a:solidFill>
                  <a:schemeClr val="dk1"/>
                </a:solidFill>
                <a:latin typeface="Roboto Condensed"/>
                <a:ea typeface="Roboto Condensed"/>
                <a:cs typeface="Roboto Condensed"/>
                <a:sym typeface="Roboto Condensed"/>
              </a:rPr>
              <a:t>Khi state thay đổi, component re-render</a:t>
            </a:r>
            <a:endParaRPr sz="1500">
              <a:solidFill>
                <a:schemeClr val="dk1"/>
              </a:solidFill>
              <a:latin typeface="Roboto Condensed"/>
              <a:ea typeface="Roboto Condensed"/>
              <a:cs typeface="Roboto Condensed"/>
              <a:sym typeface="Roboto Condensed"/>
            </a:endParaRPr>
          </a:p>
          <a:p>
            <a:pPr indent="-323850" lvl="0" marL="457200" rtl="0" algn="l">
              <a:lnSpc>
                <a:spcPct val="115000"/>
              </a:lnSpc>
              <a:spcBef>
                <a:spcPts val="0"/>
              </a:spcBef>
              <a:spcAft>
                <a:spcPts val="0"/>
              </a:spcAft>
              <a:buClr>
                <a:schemeClr val="dk1"/>
              </a:buClr>
              <a:buSzPts val="1500"/>
              <a:buFont typeface="Roboto Condensed"/>
              <a:buChar char="●"/>
            </a:pPr>
            <a:r>
              <a:rPr lang="vi" sz="1500">
                <a:solidFill>
                  <a:schemeClr val="dk1"/>
                </a:solidFill>
                <a:latin typeface="Roboto Condensed"/>
                <a:ea typeface="Roboto Condensed"/>
                <a:cs typeface="Roboto Condensed"/>
                <a:sym typeface="Roboto Condensed"/>
              </a:rPr>
              <a:t>Khi component bị re-render các const </a:t>
            </a:r>
            <a:r>
              <a:rPr b="1" lang="vi" sz="1500">
                <a:solidFill>
                  <a:schemeClr val="dk1"/>
                </a:solidFill>
                <a:latin typeface="Roboto Condensed"/>
                <a:ea typeface="Roboto Condensed"/>
                <a:cs typeface="Roboto Condensed"/>
                <a:sym typeface="Roboto Condensed"/>
              </a:rPr>
              <a:t>ngoại trừ</a:t>
            </a:r>
            <a:r>
              <a:rPr lang="vi" sz="1500">
                <a:solidFill>
                  <a:schemeClr val="dk1"/>
                </a:solidFill>
                <a:latin typeface="Roboto Condensed"/>
                <a:ea typeface="Roboto Condensed"/>
                <a:cs typeface="Roboto Condensed"/>
                <a:sym typeface="Roboto Condensed"/>
              </a:rPr>
              <a:t> useState, useRef sẽ được khởi tạo lại mớ</a:t>
            </a:r>
            <a:r>
              <a:rPr lang="vi" sz="1600">
                <a:solidFill>
                  <a:schemeClr val="dk1"/>
                </a:solidFill>
                <a:latin typeface="Roboto Condensed"/>
                <a:ea typeface="Roboto Condensed"/>
                <a:cs typeface="Roboto Condensed"/>
                <a:sym typeface="Roboto Condensed"/>
              </a:rPr>
              <a:t>i.</a:t>
            </a:r>
            <a:endParaRPr sz="1500">
              <a:solidFill>
                <a:schemeClr val="dk1"/>
              </a:solidFill>
              <a:latin typeface="Roboto Condensed"/>
              <a:ea typeface="Roboto Condensed"/>
              <a:cs typeface="Roboto Condensed"/>
              <a:sym typeface="Roboto Condensed"/>
            </a:endParaRPr>
          </a:p>
          <a:p>
            <a:pPr indent="-323850" lvl="0" marL="457200" rtl="0" algn="l">
              <a:lnSpc>
                <a:spcPct val="115000"/>
              </a:lnSpc>
              <a:spcBef>
                <a:spcPts val="0"/>
              </a:spcBef>
              <a:spcAft>
                <a:spcPts val="0"/>
              </a:spcAft>
              <a:buClr>
                <a:schemeClr val="dk1"/>
              </a:buClr>
              <a:buSzPts val="1500"/>
              <a:buFont typeface="Roboto Condensed"/>
              <a:buChar char="●"/>
            </a:pPr>
            <a:r>
              <a:rPr lang="vi" sz="1500">
                <a:solidFill>
                  <a:schemeClr val="dk1"/>
                </a:solidFill>
                <a:latin typeface="Roboto Condensed"/>
                <a:ea typeface="Roboto Condensed"/>
                <a:cs typeface="Roboto Condensed"/>
                <a:sym typeface="Roboto Condensed"/>
              </a:rPr>
              <a:t>Các giá trị như array, object, function bị thay đổi vì vùng nhớ được assign khác ban đầu -&gt; React nhận thấy sự thay đổi trong các props và tiến hành kiểm tra để cập nhật lại.</a:t>
            </a:r>
            <a:endParaRPr sz="1500">
              <a:solidFill>
                <a:schemeClr val="dk1"/>
              </a:solidFill>
              <a:latin typeface="Roboto Condensed"/>
              <a:ea typeface="Roboto Condensed"/>
              <a:cs typeface="Roboto Condensed"/>
              <a:sym typeface="Roboto Condensed"/>
            </a:endParaRPr>
          </a:p>
          <a:p>
            <a:pPr indent="-323850" lvl="0" marL="457200" rtl="0" algn="l">
              <a:lnSpc>
                <a:spcPct val="115000"/>
              </a:lnSpc>
              <a:spcBef>
                <a:spcPts val="0"/>
              </a:spcBef>
              <a:spcAft>
                <a:spcPts val="0"/>
              </a:spcAft>
              <a:buClr>
                <a:schemeClr val="dk1"/>
              </a:buClr>
              <a:buSzPts val="1500"/>
              <a:buFont typeface="Roboto Condensed"/>
              <a:buChar char="●"/>
            </a:pPr>
            <a:r>
              <a:rPr lang="vi" sz="1500">
                <a:solidFill>
                  <a:schemeClr val="dk1"/>
                </a:solidFill>
                <a:latin typeface="Roboto Condensed"/>
                <a:ea typeface="Roboto Condensed"/>
                <a:cs typeface="Roboto Condensed"/>
                <a:sym typeface="Roboto Condensed"/>
              </a:rPr>
              <a:t>useMemo và useCallback chặn sự thay đổi này và tối ưu performance.</a:t>
            </a:r>
            <a:endParaRPr sz="15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pic>
        <p:nvPicPr>
          <p:cNvPr id="386" name="Google Shape;386;p88"/>
          <p:cNvPicPr preferRelativeResize="0"/>
          <p:nvPr/>
        </p:nvPicPr>
        <p:blipFill>
          <a:blip r:embed="rId3">
            <a:alphaModFix/>
          </a:blip>
          <a:stretch>
            <a:fillRect/>
          </a:stretch>
        </p:blipFill>
        <p:spPr>
          <a:xfrm>
            <a:off x="4995300" y="191774"/>
            <a:ext cx="4148702" cy="3705297"/>
          </a:xfrm>
          <a:prstGeom prst="rect">
            <a:avLst/>
          </a:prstGeom>
          <a:noFill/>
          <a:ln>
            <a:noFill/>
          </a:ln>
        </p:spPr>
      </p:pic>
      <p:pic>
        <p:nvPicPr>
          <p:cNvPr id="387" name="Google Shape;387;p88"/>
          <p:cNvPicPr preferRelativeResize="0"/>
          <p:nvPr/>
        </p:nvPicPr>
        <p:blipFill>
          <a:blip r:embed="rId4">
            <a:alphaModFix/>
          </a:blip>
          <a:stretch>
            <a:fillRect/>
          </a:stretch>
        </p:blipFill>
        <p:spPr>
          <a:xfrm>
            <a:off x="2530702" y="3309025"/>
            <a:ext cx="3012999" cy="1753850"/>
          </a:xfrm>
          <a:prstGeom prst="rect">
            <a:avLst/>
          </a:prstGeom>
          <a:noFill/>
          <a:ln>
            <a:noFill/>
          </a:ln>
        </p:spPr>
      </p:pic>
      <p:sp>
        <p:nvSpPr>
          <p:cNvPr id="388" name="Google Shape;388;p88"/>
          <p:cNvSpPr txBox="1"/>
          <p:nvPr>
            <p:ph idx="2" type="body"/>
          </p:nvPr>
        </p:nvSpPr>
        <p:spPr>
          <a:xfrm>
            <a:off x="5597175" y="3897075"/>
            <a:ext cx="3397800" cy="9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lang="vi" sz="1500">
                <a:solidFill>
                  <a:schemeClr val="dk1"/>
                </a:solidFill>
                <a:latin typeface="Roboto Condensed"/>
                <a:ea typeface="Roboto Condensed"/>
                <a:cs typeface="Roboto Condensed"/>
                <a:sym typeface="Roboto Condensed"/>
              </a:rPr>
              <a:t>Console.log trong useEffect của DataItem luôn được gọi mỗi lúc click vào RandomNumber. Mặc dù giá trị của listDatas không thay đổi</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8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94" name="Google Shape;394;p89"/>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Improve performance with memorize</a:t>
            </a:r>
            <a:endParaRPr b="1" sz="1800">
              <a:solidFill>
                <a:schemeClr val="dk1"/>
              </a:solidFill>
              <a:latin typeface="Roboto Condensed"/>
              <a:ea typeface="Roboto Condensed"/>
              <a:cs typeface="Roboto Condensed"/>
              <a:sym typeface="Roboto Condensed"/>
            </a:endParaRPr>
          </a:p>
        </p:txBody>
      </p:sp>
      <p:sp>
        <p:nvSpPr>
          <p:cNvPr id="395" name="Google Shape;395;p89"/>
          <p:cNvSpPr txBox="1"/>
          <p:nvPr>
            <p:ph idx="2" type="body"/>
          </p:nvPr>
        </p:nvSpPr>
        <p:spPr>
          <a:xfrm>
            <a:off x="401325" y="1323775"/>
            <a:ext cx="4483800" cy="373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Console.log không còn in ra khi thay đổi giá trị Random Number.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sử dụng useMemo và useEffect, nếu state có tham gia vào quá trình tính toán, thì cần đưa vào list dependence.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React.memo cũng là 1 memorize, tuy nhiên memorize này ở level component, component không bị re-render nếu các props của nó không thay đổi.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Thông thường chỉ quan tâm tới memo khi component có nhiều state và các giá trị này thay đổi liên tục.</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pic>
        <p:nvPicPr>
          <p:cNvPr id="396" name="Google Shape;396;p89"/>
          <p:cNvPicPr preferRelativeResize="0"/>
          <p:nvPr/>
        </p:nvPicPr>
        <p:blipFill>
          <a:blip r:embed="rId3">
            <a:alphaModFix/>
          </a:blip>
          <a:stretch>
            <a:fillRect/>
          </a:stretch>
        </p:blipFill>
        <p:spPr>
          <a:xfrm>
            <a:off x="5037525" y="972387"/>
            <a:ext cx="3954076" cy="39132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9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402" name="Google Shape;402;p90"/>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Practice</a:t>
            </a:r>
            <a:r>
              <a:rPr b="1" lang="vi" sz="2400">
                <a:solidFill>
                  <a:schemeClr val="dk1"/>
                </a:solidFill>
                <a:latin typeface="Roboto Condensed"/>
                <a:ea typeface="Roboto Condensed"/>
                <a:cs typeface="Roboto Condensed"/>
                <a:sym typeface="Roboto Condensed"/>
              </a:rPr>
              <a:t> </a:t>
            </a:r>
            <a:r>
              <a:rPr b="1" lang="vi" sz="1800">
                <a:solidFill>
                  <a:schemeClr val="dk1"/>
                </a:solidFill>
                <a:latin typeface="Roboto Condensed"/>
                <a:ea typeface="Roboto Condensed"/>
                <a:cs typeface="Roboto Condensed"/>
                <a:sym typeface="Roboto Condensed"/>
              </a:rPr>
              <a:t>ToDo List</a:t>
            </a:r>
            <a:endParaRPr b="1" sz="1800">
              <a:solidFill>
                <a:schemeClr val="dk1"/>
              </a:solidFill>
              <a:latin typeface="Roboto Condensed"/>
              <a:ea typeface="Roboto Condensed"/>
              <a:cs typeface="Roboto Condensed"/>
              <a:sym typeface="Roboto Condensed"/>
            </a:endParaRPr>
          </a:p>
        </p:txBody>
      </p:sp>
      <p:sp>
        <p:nvSpPr>
          <p:cNvPr id="403" name="Google Shape;403;p90"/>
          <p:cNvSpPr txBox="1"/>
          <p:nvPr>
            <p:ph idx="2" type="body"/>
          </p:nvPr>
        </p:nvSpPr>
        <p:spPr>
          <a:xfrm>
            <a:off x="401325" y="1323775"/>
            <a:ext cx="4483800" cy="373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Xây dựng 1 ToDo List App.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Click vào icon để add 1 task mới.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Click vào checkbox để đánh dấu task đó đã được hoàn thành.</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Yêu cầu:</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ex1: sử dụng useState</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ex2: thay thế useState ở trên bằng useReducer</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pic>
        <p:nvPicPr>
          <p:cNvPr id="404" name="Google Shape;404;p90"/>
          <p:cNvPicPr preferRelativeResize="0"/>
          <p:nvPr/>
        </p:nvPicPr>
        <p:blipFill>
          <a:blip r:embed="rId3">
            <a:alphaModFix/>
          </a:blip>
          <a:stretch>
            <a:fillRect/>
          </a:stretch>
        </p:blipFill>
        <p:spPr>
          <a:xfrm>
            <a:off x="5490850" y="819987"/>
            <a:ext cx="3185203" cy="40187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9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410" name="Google Shape;410;p91"/>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Practice</a:t>
            </a:r>
            <a:r>
              <a:rPr b="1" lang="vi" sz="2400">
                <a:solidFill>
                  <a:schemeClr val="dk1"/>
                </a:solidFill>
                <a:latin typeface="Roboto Condensed"/>
                <a:ea typeface="Roboto Condensed"/>
                <a:cs typeface="Roboto Condensed"/>
                <a:sym typeface="Roboto Condensed"/>
              </a:rPr>
              <a:t> </a:t>
            </a:r>
            <a:r>
              <a:rPr b="1" lang="vi" sz="1800">
                <a:solidFill>
                  <a:schemeClr val="dk1"/>
                </a:solidFill>
                <a:latin typeface="Roboto Condensed"/>
                <a:ea typeface="Roboto Condensed"/>
                <a:cs typeface="Roboto Condensed"/>
                <a:sym typeface="Roboto Condensed"/>
              </a:rPr>
              <a:t>Items Navigation</a:t>
            </a:r>
            <a:endParaRPr b="1" sz="1800">
              <a:solidFill>
                <a:schemeClr val="dk1"/>
              </a:solidFill>
              <a:latin typeface="Roboto Condensed"/>
              <a:ea typeface="Roboto Condensed"/>
              <a:cs typeface="Roboto Condensed"/>
              <a:sym typeface="Roboto Condensed"/>
            </a:endParaRPr>
          </a:p>
        </p:txBody>
      </p:sp>
      <p:sp>
        <p:nvSpPr>
          <p:cNvPr id="411" name="Google Shape;411;p91"/>
          <p:cNvSpPr txBox="1"/>
          <p:nvPr>
            <p:ph idx="2" type="body"/>
          </p:nvPr>
        </p:nvSpPr>
        <p:spPr>
          <a:xfrm>
            <a:off x="401325" y="1323775"/>
            <a:ext cx="5802900" cy="373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Xây dựng component items navigation.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chức năng: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Items navigation nhận vào 1 list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Hiển thị 1 component đại diện cho item hiện tại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Hiển thị nút Back and Next, disabled.</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Hiển thị progress cho biết đang ở items nào</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Hoạt động với các array của các đối tượng khác nhau.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Phân tích:</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props: items: T[], render (item: T) =&gt; ReactNode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states: currentItems, nextItems, previousItems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methods: viewItem, goNext, goPrevious, goTo</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trigger events: onViewItem, onLastItem, onFirstItem</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pic>
        <p:nvPicPr>
          <p:cNvPr id="412" name="Google Shape;412;p91"/>
          <p:cNvPicPr preferRelativeResize="0"/>
          <p:nvPr/>
        </p:nvPicPr>
        <p:blipFill>
          <a:blip r:embed="rId3">
            <a:alphaModFix/>
          </a:blip>
          <a:stretch>
            <a:fillRect/>
          </a:stretch>
        </p:blipFill>
        <p:spPr>
          <a:xfrm>
            <a:off x="6225875" y="154900"/>
            <a:ext cx="2812950" cy="4912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9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418" name="Google Shape;418;p92"/>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Interact between components</a:t>
            </a:r>
            <a:endParaRPr b="1" sz="1800">
              <a:solidFill>
                <a:schemeClr val="dk1"/>
              </a:solidFill>
              <a:latin typeface="Roboto Condensed"/>
              <a:ea typeface="Roboto Condensed"/>
              <a:cs typeface="Roboto Condensed"/>
              <a:sym typeface="Roboto Condensed"/>
            </a:endParaRPr>
          </a:p>
        </p:txBody>
      </p:sp>
      <p:sp>
        <p:nvSpPr>
          <p:cNvPr id="419" name="Google Shape;419;p92"/>
          <p:cNvSpPr txBox="1"/>
          <p:nvPr>
            <p:ph idx="2" type="body"/>
          </p:nvPr>
        </p:nvSpPr>
        <p:spPr>
          <a:xfrm>
            <a:off x="401325" y="1323775"/>
            <a:ext cx="8482800" cy="373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Mở rộng bài tập trên. Bài tập có 1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danh sách questions bên tay phải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và passages bên tay trái. Khi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navigate giữa các question thì các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relative paragraph trong question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được highlight và chủ động scroll tới paragraph đầu tiên.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passage component, forEach data và tạo ra các paragraph với id.</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View từng question thì dựa vào relative paragraph để tìm được cái paragraph đầu tiên và scroll tới dựa vào getElementById.</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 Cách tiếp cận này không đúng, tại sao việc scroll tới paragraph lại được thực hiện bên question?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pic>
        <p:nvPicPr>
          <p:cNvPr id="420" name="Google Shape;420;p92"/>
          <p:cNvPicPr preferRelativeResize="0"/>
          <p:nvPr/>
        </p:nvPicPr>
        <p:blipFill>
          <a:blip r:embed="rId3">
            <a:alphaModFix/>
          </a:blip>
          <a:stretch>
            <a:fillRect/>
          </a:stretch>
        </p:blipFill>
        <p:spPr>
          <a:xfrm>
            <a:off x="3906625" y="73225"/>
            <a:ext cx="5212124" cy="2982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9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426" name="Google Shape;426;p93"/>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Interact between components</a:t>
            </a:r>
            <a:endParaRPr b="1" sz="1800">
              <a:solidFill>
                <a:schemeClr val="dk1"/>
              </a:solidFill>
              <a:latin typeface="Roboto Condensed"/>
              <a:ea typeface="Roboto Condensed"/>
              <a:cs typeface="Roboto Condensed"/>
              <a:sym typeface="Roboto Condensed"/>
            </a:endParaRPr>
          </a:p>
        </p:txBody>
      </p:sp>
      <p:sp>
        <p:nvSpPr>
          <p:cNvPr id="427" name="Google Shape;427;p93"/>
          <p:cNvSpPr txBox="1"/>
          <p:nvPr>
            <p:ph idx="2" type="body"/>
          </p:nvPr>
        </p:nvSpPr>
        <p:spPr>
          <a:xfrm>
            <a:off x="401325" y="1323775"/>
            <a:ext cx="8453400" cy="373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Xây dựng các paragraph dưới dạng các component. Mỗi component có 1 id và content.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navigate question, thì dựa vào event onViewItem đã tạo để lấy data relative paragraphs. Vì data được chia sẻ nên sẽ căn cứ 2 trường hợp: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Dùng lift state up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Dùng React context/ redux</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component paragraph đối chiếu id của nó với relative paragraph</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relative paragraphs include (id) → highlight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relative paragraphs.indexOf(id) == 0 (paragraph đầu tiên) thì scroll tới cái paragraph này. </a:t>
            </a:r>
            <a:endParaRPr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Scroll tới dựa vào id </a:t>
            </a:r>
            <a:r>
              <a:rPr b="1" lang="vi" sz="1600">
                <a:solidFill>
                  <a:schemeClr val="dk1"/>
                </a:solidFill>
                <a:latin typeface="Roboto Condensed"/>
                <a:ea typeface="Roboto Condensed"/>
                <a:cs typeface="Roboto Condensed"/>
                <a:sym typeface="Roboto Condensed"/>
              </a:rPr>
              <a:t>(Không nên sử dụng)</a:t>
            </a:r>
            <a:endParaRPr b="1"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Scroll dựa vào ref.</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Lưu ý: Trong component, việc thực hiện các action nên được thực hiện bên trong component đó hơn là bên ngoài.</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94"/>
          <p:cNvSpPr txBox="1"/>
          <p:nvPr>
            <p:ph type="title"/>
          </p:nvPr>
        </p:nvSpPr>
        <p:spPr>
          <a:xfrm>
            <a:off x="0" y="765700"/>
            <a:ext cx="2984100" cy="33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vi" sz="3200">
                <a:solidFill>
                  <a:schemeClr val="lt1"/>
                </a:solidFill>
              </a:rPr>
              <a:t>React Training Program</a:t>
            </a:r>
            <a:endParaRPr sz="3200">
              <a:solidFill>
                <a:schemeClr val="lt1"/>
              </a:solidFill>
            </a:endParaRPr>
          </a:p>
        </p:txBody>
      </p:sp>
      <p:sp>
        <p:nvSpPr>
          <p:cNvPr id="433" name="Google Shape;433;p94"/>
          <p:cNvSpPr/>
          <p:nvPr/>
        </p:nvSpPr>
        <p:spPr>
          <a:xfrm>
            <a:off x="3938900" y="9145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solidFill>
                  <a:schemeClr val="accent2"/>
                </a:solidFill>
                <a:latin typeface="Roboto Condensed"/>
                <a:ea typeface="Roboto Condensed"/>
                <a:cs typeface="Roboto Condensed"/>
                <a:sym typeface="Roboto Condensed"/>
              </a:rPr>
              <a:t>Design Components</a:t>
            </a:r>
            <a:endParaRPr b="1" sz="2400">
              <a:solidFill>
                <a:schemeClr val="accent2"/>
              </a:solidFill>
              <a:latin typeface="Roboto Condensed"/>
              <a:ea typeface="Roboto Condensed"/>
              <a:cs typeface="Roboto Condensed"/>
              <a:sym typeface="Roboto Condensed"/>
            </a:endParaRPr>
          </a:p>
        </p:txBody>
      </p:sp>
      <p:sp>
        <p:nvSpPr>
          <p:cNvPr id="434" name="Google Shape;434;p94"/>
          <p:cNvSpPr/>
          <p:nvPr/>
        </p:nvSpPr>
        <p:spPr>
          <a:xfrm>
            <a:off x="3297300" y="8784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02</a:t>
            </a:r>
            <a:endParaRPr b="1" sz="2400">
              <a:latin typeface="Roboto Condensed"/>
              <a:ea typeface="Roboto Condensed"/>
              <a:cs typeface="Roboto Condensed"/>
              <a:sym typeface="Roboto Condensed"/>
            </a:endParaRPr>
          </a:p>
        </p:txBody>
      </p:sp>
      <p:sp>
        <p:nvSpPr>
          <p:cNvPr id="435" name="Google Shape;435;p94"/>
          <p:cNvSpPr/>
          <p:nvPr/>
        </p:nvSpPr>
        <p:spPr>
          <a:xfrm>
            <a:off x="3938899" y="1663900"/>
            <a:ext cx="48711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solidFill>
                  <a:schemeClr val="dk1"/>
                </a:solidFill>
                <a:latin typeface="Roboto Condensed"/>
                <a:ea typeface="Roboto Condensed"/>
                <a:cs typeface="Roboto Condensed"/>
                <a:sym typeface="Roboto Condensed"/>
              </a:rPr>
              <a:t>Design page layout</a:t>
            </a:r>
            <a:endParaRPr b="1" sz="2400">
              <a:latin typeface="Roboto Condensed"/>
              <a:ea typeface="Roboto Condensed"/>
              <a:cs typeface="Roboto Condensed"/>
              <a:sym typeface="Roboto Condensed"/>
            </a:endParaRPr>
          </a:p>
        </p:txBody>
      </p:sp>
      <p:sp>
        <p:nvSpPr>
          <p:cNvPr id="436" name="Google Shape;436;p94"/>
          <p:cNvSpPr/>
          <p:nvPr/>
        </p:nvSpPr>
        <p:spPr>
          <a:xfrm>
            <a:off x="3297300" y="162775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03</a:t>
            </a:r>
            <a:endParaRPr b="1" sz="2400">
              <a:latin typeface="Roboto Condensed"/>
              <a:ea typeface="Roboto Condensed"/>
              <a:cs typeface="Roboto Condensed"/>
              <a:sym typeface="Roboto Condensed"/>
            </a:endParaRPr>
          </a:p>
        </p:txBody>
      </p:sp>
      <p:sp>
        <p:nvSpPr>
          <p:cNvPr id="437" name="Google Shape;437;p94"/>
          <p:cNvSpPr/>
          <p:nvPr/>
        </p:nvSpPr>
        <p:spPr>
          <a:xfrm>
            <a:off x="3938900" y="2413225"/>
            <a:ext cx="48711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vi" sz="2400">
                <a:solidFill>
                  <a:schemeClr val="dk1"/>
                </a:solidFill>
                <a:latin typeface="Roboto Condensed"/>
                <a:ea typeface="Roboto Condensed"/>
                <a:cs typeface="Roboto Condensed"/>
                <a:sym typeface="Roboto Condensed"/>
              </a:rPr>
              <a:t>Redux and React Context</a:t>
            </a:r>
            <a:endParaRPr b="1" sz="2400">
              <a:latin typeface="Roboto Condensed"/>
              <a:ea typeface="Roboto Condensed"/>
              <a:cs typeface="Roboto Condensed"/>
              <a:sym typeface="Roboto Condensed"/>
            </a:endParaRPr>
          </a:p>
        </p:txBody>
      </p:sp>
      <p:sp>
        <p:nvSpPr>
          <p:cNvPr id="438" name="Google Shape;438;p94"/>
          <p:cNvSpPr/>
          <p:nvPr/>
        </p:nvSpPr>
        <p:spPr>
          <a:xfrm>
            <a:off x="3297300" y="23770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04</a:t>
            </a:r>
            <a:endParaRPr b="1" sz="2400">
              <a:latin typeface="Roboto Condensed"/>
              <a:ea typeface="Roboto Condensed"/>
              <a:cs typeface="Roboto Condensed"/>
              <a:sym typeface="Roboto Condensed"/>
            </a:endParaRPr>
          </a:p>
        </p:txBody>
      </p:sp>
      <p:sp>
        <p:nvSpPr>
          <p:cNvPr id="439" name="Google Shape;439;p94"/>
          <p:cNvSpPr/>
          <p:nvPr/>
        </p:nvSpPr>
        <p:spPr>
          <a:xfrm>
            <a:off x="3938900" y="3162550"/>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Formik and form validation</a:t>
            </a:r>
            <a:endParaRPr b="1" sz="24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Font typeface="Arial"/>
              <a:buNone/>
            </a:pPr>
            <a:r>
              <a:t/>
            </a:r>
            <a:endParaRPr b="1" sz="2400">
              <a:latin typeface="Roboto Condensed"/>
              <a:ea typeface="Roboto Condensed"/>
              <a:cs typeface="Roboto Condensed"/>
              <a:sym typeface="Roboto Condensed"/>
            </a:endParaRPr>
          </a:p>
        </p:txBody>
      </p:sp>
      <p:sp>
        <p:nvSpPr>
          <p:cNvPr id="440" name="Google Shape;440;p94"/>
          <p:cNvSpPr/>
          <p:nvPr/>
        </p:nvSpPr>
        <p:spPr>
          <a:xfrm>
            <a:off x="3297300" y="312640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05</a:t>
            </a:r>
            <a:endParaRPr b="1" sz="2400">
              <a:latin typeface="Roboto Condensed"/>
              <a:ea typeface="Roboto Condensed"/>
              <a:cs typeface="Roboto Condensed"/>
              <a:sym typeface="Roboto Condensed"/>
            </a:endParaRPr>
          </a:p>
        </p:txBody>
      </p:sp>
      <p:sp>
        <p:nvSpPr>
          <p:cNvPr id="441" name="Google Shape;441;p94"/>
          <p:cNvSpPr/>
          <p:nvPr/>
        </p:nvSpPr>
        <p:spPr>
          <a:xfrm>
            <a:off x="3445350" y="12710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4"/>
          <p:cNvSpPr/>
          <p:nvPr/>
        </p:nvSpPr>
        <p:spPr>
          <a:xfrm>
            <a:off x="3445350" y="202014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4"/>
          <p:cNvSpPr/>
          <p:nvPr/>
        </p:nvSpPr>
        <p:spPr>
          <a:xfrm>
            <a:off x="3445350" y="27692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4"/>
          <p:cNvSpPr/>
          <p:nvPr/>
        </p:nvSpPr>
        <p:spPr>
          <a:xfrm>
            <a:off x="3445350" y="351839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4"/>
          <p:cNvSpPr/>
          <p:nvPr/>
        </p:nvSpPr>
        <p:spPr>
          <a:xfrm>
            <a:off x="3938900" y="38718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vi" sz="2400">
                <a:solidFill>
                  <a:schemeClr val="dk1"/>
                </a:solidFill>
                <a:latin typeface="Roboto Condensed"/>
                <a:ea typeface="Roboto Condensed"/>
                <a:cs typeface="Roboto Condensed"/>
                <a:sym typeface="Roboto Condensed"/>
              </a:rPr>
              <a:t>React Design Pattern</a:t>
            </a:r>
            <a:endParaRPr b="1" sz="2400">
              <a:latin typeface="Roboto Condensed"/>
              <a:ea typeface="Roboto Condensed"/>
              <a:cs typeface="Roboto Condensed"/>
              <a:sym typeface="Roboto Condensed"/>
            </a:endParaRPr>
          </a:p>
        </p:txBody>
      </p:sp>
      <p:sp>
        <p:nvSpPr>
          <p:cNvPr id="446" name="Google Shape;446;p94"/>
          <p:cNvSpPr/>
          <p:nvPr/>
        </p:nvSpPr>
        <p:spPr>
          <a:xfrm>
            <a:off x="3297300" y="38356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06</a:t>
            </a:r>
            <a:endParaRPr b="1" sz="2400">
              <a:latin typeface="Roboto Condensed"/>
              <a:ea typeface="Roboto Condensed"/>
              <a:cs typeface="Roboto Condensed"/>
              <a:sym typeface="Roboto Condensed"/>
            </a:endParaRPr>
          </a:p>
        </p:txBody>
      </p:sp>
      <p:sp>
        <p:nvSpPr>
          <p:cNvPr id="447" name="Google Shape;447;p94"/>
          <p:cNvSpPr/>
          <p:nvPr/>
        </p:nvSpPr>
        <p:spPr>
          <a:xfrm>
            <a:off x="3445350" y="42276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4"/>
          <p:cNvSpPr/>
          <p:nvPr/>
        </p:nvSpPr>
        <p:spPr>
          <a:xfrm>
            <a:off x="3938900" y="2287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React Basic</a:t>
            </a:r>
            <a:endParaRPr b="1" sz="2400">
              <a:latin typeface="Roboto Condensed"/>
              <a:ea typeface="Roboto Condensed"/>
              <a:cs typeface="Roboto Condensed"/>
              <a:sym typeface="Roboto Condensed"/>
            </a:endParaRPr>
          </a:p>
        </p:txBody>
      </p:sp>
      <p:sp>
        <p:nvSpPr>
          <p:cNvPr id="449" name="Google Shape;449;p94"/>
          <p:cNvSpPr/>
          <p:nvPr/>
        </p:nvSpPr>
        <p:spPr>
          <a:xfrm>
            <a:off x="3297300" y="1926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01</a:t>
            </a:r>
            <a:endParaRPr b="1" sz="2400">
              <a:latin typeface="Roboto Condensed"/>
              <a:ea typeface="Roboto Condensed"/>
              <a:cs typeface="Roboto Condensed"/>
              <a:sym typeface="Roboto Condensed"/>
            </a:endParaRPr>
          </a:p>
        </p:txBody>
      </p:sp>
      <p:sp>
        <p:nvSpPr>
          <p:cNvPr id="450" name="Google Shape;450;p94"/>
          <p:cNvSpPr/>
          <p:nvPr/>
        </p:nvSpPr>
        <p:spPr>
          <a:xfrm>
            <a:off x="3445350" y="5852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4"/>
          <p:cNvSpPr/>
          <p:nvPr/>
        </p:nvSpPr>
        <p:spPr>
          <a:xfrm>
            <a:off x="3938900" y="45576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a:t>
            </a:r>
            <a:endParaRPr b="1" sz="2400">
              <a:latin typeface="Roboto Condensed"/>
              <a:ea typeface="Roboto Condensed"/>
              <a:cs typeface="Roboto Condensed"/>
              <a:sym typeface="Roboto Condensed"/>
            </a:endParaRPr>
          </a:p>
        </p:txBody>
      </p:sp>
      <p:sp>
        <p:nvSpPr>
          <p:cNvPr id="452" name="Google Shape;452;p94"/>
          <p:cNvSpPr/>
          <p:nvPr/>
        </p:nvSpPr>
        <p:spPr>
          <a:xfrm>
            <a:off x="3297300" y="45214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07</a:t>
            </a:r>
            <a:endParaRPr b="1" sz="2400">
              <a:latin typeface="Roboto Condensed"/>
              <a:ea typeface="Roboto Condensed"/>
              <a:cs typeface="Roboto Condensed"/>
              <a:sym typeface="Roboto Condensed"/>
            </a:endParaRPr>
          </a:p>
        </p:txBody>
      </p:sp>
      <p:sp>
        <p:nvSpPr>
          <p:cNvPr id="453" name="Google Shape;453;p94"/>
          <p:cNvSpPr/>
          <p:nvPr/>
        </p:nvSpPr>
        <p:spPr>
          <a:xfrm>
            <a:off x="3445350" y="49134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9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459" name="Google Shape;459;p95"/>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Target</a:t>
            </a:r>
            <a:endParaRPr b="1" sz="1800">
              <a:solidFill>
                <a:schemeClr val="dk1"/>
              </a:solidFill>
              <a:latin typeface="Roboto Condensed"/>
              <a:ea typeface="Roboto Condensed"/>
              <a:cs typeface="Roboto Condensed"/>
              <a:sym typeface="Roboto Condensed"/>
            </a:endParaRPr>
          </a:p>
        </p:txBody>
      </p:sp>
      <p:sp>
        <p:nvSpPr>
          <p:cNvPr id="460" name="Google Shape;460;p95"/>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Nắm vững quy tắc thiết kế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Nắm vững quy tắc SOLID khi thiết kế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Áp dụng thành thục SOLID trong quá trình thiết kế</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thể phân tích và hình thành tư duy tổng quát khi thiết kế component thay vì quá đi sâu chi tiết vào bên trong 1 component.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9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466" name="Google Shape;466;p96"/>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Component là gì</a:t>
            </a:r>
            <a:endParaRPr b="1" sz="1800">
              <a:solidFill>
                <a:schemeClr val="dk1"/>
              </a:solidFill>
              <a:latin typeface="Roboto Condensed"/>
              <a:ea typeface="Roboto Condensed"/>
              <a:cs typeface="Roboto Condensed"/>
              <a:sym typeface="Roboto Condensed"/>
            </a:endParaRPr>
          </a:p>
        </p:txBody>
      </p:sp>
      <p:sp>
        <p:nvSpPr>
          <p:cNvPr id="467" name="Google Shape;467;p96"/>
          <p:cNvSpPr txBox="1"/>
          <p:nvPr>
            <p:ph idx="2" type="body"/>
          </p:nvPr>
        </p:nvSpPr>
        <p:spPr>
          <a:xfrm>
            <a:off x="327450" y="1219500"/>
            <a:ext cx="8397600" cy="1753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 được xây dựng dựa trên khái niệm component.</a:t>
            </a:r>
            <a:endParaRPr sz="1600">
              <a:solidFill>
                <a:schemeClr val="dk1"/>
              </a:solidFill>
              <a:latin typeface="Roboto Condensed"/>
              <a:ea typeface="Roboto Condensed"/>
              <a:cs typeface="Roboto Condensed"/>
              <a:sym typeface="Roboto Condensed"/>
            </a:endParaRPr>
          </a:p>
          <a:p>
            <a:pPr indent="-330200" lvl="0" marL="4572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Components are independent and reusable bits of code. They serve the same purpose as JavaScript functions, but work in isolation and return HTML.</a:t>
            </a:r>
            <a:endParaRPr sz="1600">
              <a:solidFill>
                <a:schemeClr val="dk1"/>
              </a:solidFill>
              <a:latin typeface="Roboto Condensed"/>
              <a:ea typeface="Roboto Condensed"/>
              <a:cs typeface="Roboto Condensed"/>
              <a:sym typeface="Roboto Condensed"/>
            </a:endParaRPr>
          </a:p>
          <a:p>
            <a:pPr indent="-330200" lvl="0" marL="4572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OOP: xây dựng ứng dụng dựa trên tập hợp các object và sự tương tác giữa chúng.</a:t>
            </a:r>
            <a:endParaRPr sz="1600">
              <a:solidFill>
                <a:schemeClr val="dk1"/>
              </a:solidFill>
              <a:latin typeface="Roboto Condensed"/>
              <a:ea typeface="Roboto Condensed"/>
              <a:cs typeface="Roboto Condensed"/>
              <a:sym typeface="Roboto Condensed"/>
            </a:endParaRPr>
          </a:p>
          <a:p>
            <a:pPr indent="-330200" lvl="0" marL="4572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COP: xây dựng ứng dụng dựa trên tập hợp các components và sự tương tác giữa chúng.</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
        <p:nvSpPr>
          <p:cNvPr id="468" name="Google Shape;468;p96"/>
          <p:cNvSpPr txBox="1"/>
          <p:nvPr>
            <p:ph idx="3" type="body"/>
          </p:nvPr>
        </p:nvSpPr>
        <p:spPr>
          <a:xfrm>
            <a:off x="471150" y="3168250"/>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Nguyên tắc thiết kế Component</a:t>
            </a:r>
            <a:endParaRPr b="1" sz="1800">
              <a:solidFill>
                <a:schemeClr val="dk1"/>
              </a:solidFill>
              <a:latin typeface="Roboto Condensed"/>
              <a:ea typeface="Roboto Condensed"/>
              <a:cs typeface="Roboto Condensed"/>
              <a:sym typeface="Roboto Condensed"/>
            </a:endParaRPr>
          </a:p>
        </p:txBody>
      </p:sp>
      <p:sp>
        <p:nvSpPr>
          <p:cNvPr id="469" name="Google Shape;469;p96"/>
          <p:cNvSpPr txBox="1"/>
          <p:nvPr>
            <p:ph idx="4" type="body"/>
          </p:nvPr>
        </p:nvSpPr>
        <p:spPr>
          <a:xfrm>
            <a:off x="471150" y="3490325"/>
            <a:ext cx="8397600" cy="1753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Mỗi component có thể xem như 1 class</a:t>
            </a:r>
            <a:endParaRPr sz="1600">
              <a:solidFill>
                <a:schemeClr val="dk1"/>
              </a:solidFill>
              <a:latin typeface="Roboto Condensed"/>
              <a:ea typeface="Roboto Condensed"/>
              <a:cs typeface="Roboto Condensed"/>
              <a:sym typeface="Roboto Condensed"/>
            </a:endParaRPr>
          </a:p>
          <a:p>
            <a:pPr indent="-330200" lvl="0" marL="4572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Nó có các properties (props, state) và các method (</a:t>
            </a:r>
            <a:r>
              <a:rPr lang="vi" sz="1600">
                <a:solidFill>
                  <a:schemeClr val="dk1"/>
                </a:solidFill>
                <a:latin typeface="Roboto Condensed"/>
                <a:ea typeface="Roboto Condensed"/>
                <a:cs typeface="Roboto Condensed"/>
                <a:sym typeface="Roboto Condensed"/>
              </a:rPr>
              <a:t>trigger event) và hàm render.</a:t>
            </a:r>
            <a:endParaRPr sz="1600">
              <a:solidFill>
                <a:schemeClr val="dk1"/>
              </a:solidFill>
              <a:latin typeface="Roboto Condensed"/>
              <a:ea typeface="Roboto Condensed"/>
              <a:cs typeface="Roboto Condensed"/>
              <a:sym typeface="Roboto Condensed"/>
            </a:endParaRPr>
          </a:p>
          <a:p>
            <a:pPr indent="-330200" lvl="0" marL="4572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thể áp dụng nguyên tắc solid khi thiết kế component.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9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475" name="Google Shape;475;p97"/>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Tầm quan trọng của thiết kế components</a:t>
            </a:r>
            <a:endParaRPr b="1" sz="1800">
              <a:solidFill>
                <a:schemeClr val="dk1"/>
              </a:solidFill>
              <a:latin typeface="Roboto Condensed"/>
              <a:ea typeface="Roboto Condensed"/>
              <a:cs typeface="Roboto Condensed"/>
              <a:sym typeface="Roboto Condensed"/>
            </a:endParaRPr>
          </a:p>
        </p:txBody>
      </p:sp>
      <p:sp>
        <p:nvSpPr>
          <p:cNvPr id="476" name="Google Shape;476;p97"/>
          <p:cNvSpPr txBox="1"/>
          <p:nvPr>
            <p:ph idx="2" type="body"/>
          </p:nvPr>
        </p:nvSpPr>
        <p:spPr>
          <a:xfrm>
            <a:off x="327450" y="1219500"/>
            <a:ext cx="8669400" cy="372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 Angular/ VueJs đều là các library thuộc component based. Mặc dù code của 3 library/framework này khác nhau, nhưng đều xoay quanh khái niệm components.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1 App được tổ chức bằng 1 list các components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xây dựng các component không tốt thì khó quản lý, khó reuse và khó maintain.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 Design component là skill quan trọng nhất khi làm việc với front-end.</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7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258" name="Google Shape;258;p71"/>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Target</a:t>
            </a:r>
            <a:endParaRPr b="1" sz="1800">
              <a:solidFill>
                <a:schemeClr val="dk1"/>
              </a:solidFill>
              <a:latin typeface="Roboto Condensed"/>
              <a:ea typeface="Roboto Condensed"/>
              <a:cs typeface="Roboto Condensed"/>
              <a:sym typeface="Roboto Condensed"/>
            </a:endParaRPr>
          </a:p>
        </p:txBody>
      </p:sp>
      <p:sp>
        <p:nvSpPr>
          <p:cNvPr id="259" name="Google Shape;259;p71"/>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được mindset khi thiết kế component với React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Biết cơ chế làm việc và quản lý state/props trong react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Hiểu về useState, useRef</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Hiểu về useEffect và thứ tự thực hiện của useEffect (lifecyle)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Tách business logic ra khỏi component với useReducer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Hiểu về useMemo, useCallback và cách sử dụng.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Hiểu về cơ chế re-render của react.</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9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482" name="Google Shape;482;p98"/>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Tầm quan trọng của thiết kế components</a:t>
            </a:r>
            <a:endParaRPr b="1" sz="1800">
              <a:solidFill>
                <a:schemeClr val="dk1"/>
              </a:solidFill>
              <a:latin typeface="Roboto Condensed"/>
              <a:ea typeface="Roboto Condensed"/>
              <a:cs typeface="Roboto Condensed"/>
              <a:sym typeface="Roboto Condensed"/>
            </a:endParaRPr>
          </a:p>
        </p:txBody>
      </p:sp>
      <p:sp>
        <p:nvSpPr>
          <p:cNvPr id="483" name="Google Shape;483;p98"/>
          <p:cNvSpPr txBox="1"/>
          <p:nvPr>
            <p:ph idx="2" type="body"/>
          </p:nvPr>
        </p:nvSpPr>
        <p:spPr>
          <a:xfrm>
            <a:off x="327450" y="1219500"/>
            <a:ext cx="8669400" cy="372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Design Component tốt giúp rút ngắn thời gian, giảm thiểu bug và cô lập sự phụ thuộc giữa các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Cần đặc biệt chú trọng tới kĩ năng này, hơn là việc tìm hiểu các library.</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library dùng để giải quyết 1 vài vấn đề trong bài toán thiết kế components.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Biết nhiều library cung cấp cho ta nhiều cách thức tiếp cận và giải quyết bài toán thiết kế.</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Library cần thiết, nhưng cũng có khá nhiều lựa chọn, mỗi thời điểm lại có những library phù hợp nên không cần quá đi sâu vào chi tiết của từng loại mà xem nhẹ bài toán thiết kế.</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kiến thức cơ bản như các chữ cái, còn design pattern là một câu văn.</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9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489" name="Google Shape;489;p99"/>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Các loại components trong Reacts</a:t>
            </a:r>
            <a:endParaRPr b="1" sz="1800">
              <a:solidFill>
                <a:schemeClr val="dk1"/>
              </a:solidFill>
              <a:latin typeface="Roboto Condensed"/>
              <a:ea typeface="Roboto Condensed"/>
              <a:cs typeface="Roboto Condensed"/>
              <a:sym typeface="Roboto Condensed"/>
            </a:endParaRPr>
          </a:p>
        </p:txBody>
      </p:sp>
      <p:sp>
        <p:nvSpPr>
          <p:cNvPr id="490" name="Google Shape;490;p99"/>
          <p:cNvSpPr txBox="1"/>
          <p:nvPr>
            <p:ph idx="2" type="body"/>
          </p:nvPr>
        </p:nvSpPr>
        <p:spPr>
          <a:xfrm>
            <a:off x="327450" y="1219500"/>
            <a:ext cx="8397600" cy="372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Phân biệt các component thành các loại khác nhau giúp ta dễ quản lý và thống nhất theo cách đặt tên.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2 loại components, Layout Component và Feature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Layout Component là các thành phần chung của App, nó không có chức năng cụ thể và là thành phần cơ bản để xây dựng các feature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Feature Component được cấu thành từ các Layout Component. Nó đại diện chức năng cho 1 module cụ thể. Đây chính là business logic của app.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Thông thường, layout Component sẽ được xây dựng đầu tiên.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Nên tổ chức theo folder để phân biệt 2 component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Nên gom các component có chung chức năng trong 1 folder.</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0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496" name="Google Shape;496;p100"/>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Layout Components/ Common Components</a:t>
            </a:r>
            <a:endParaRPr b="1" sz="1800">
              <a:solidFill>
                <a:schemeClr val="dk1"/>
              </a:solidFill>
              <a:latin typeface="Roboto Condensed"/>
              <a:ea typeface="Roboto Condensed"/>
              <a:cs typeface="Roboto Condensed"/>
              <a:sym typeface="Roboto Condensed"/>
            </a:endParaRPr>
          </a:p>
        </p:txBody>
      </p:sp>
      <p:sp>
        <p:nvSpPr>
          <p:cNvPr id="497" name="Google Shape;497;p100"/>
          <p:cNvSpPr txBox="1"/>
          <p:nvPr>
            <p:ph idx="2" type="body"/>
          </p:nvPr>
        </p:nvSpPr>
        <p:spPr>
          <a:xfrm>
            <a:off x="327450" y="1455875"/>
            <a:ext cx="5260800" cy="3486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Layout Component là các components được sử dụng cho mục đích là UI components.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Đa số các component này là các wrapper của UI components như Antd hoặc Material UI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Layout Component được sử dụng cho nhiều module, đem lại sự thống nhất về style.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Vì Layout Component được sử dụng cho nhiều module, với các mục đích chung chung nên khi thiết kế các component này nó phải thể hiện tính tổng quát để có thể sử dụng cho nhiều vị trí.</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Layout Component đủ đơn giản để có thể reuse dễ dàng nhưng cũng phải đủ trừu tượng để xài ở nhiều vị trí</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498" name="Google Shape;498;p100"/>
          <p:cNvPicPr preferRelativeResize="0"/>
          <p:nvPr/>
        </p:nvPicPr>
        <p:blipFill>
          <a:blip r:embed="rId3">
            <a:alphaModFix/>
          </a:blip>
          <a:stretch>
            <a:fillRect/>
          </a:stretch>
        </p:blipFill>
        <p:spPr>
          <a:xfrm>
            <a:off x="5780050" y="1861884"/>
            <a:ext cx="3222000" cy="30808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0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504" name="Google Shape;504;p101"/>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Feature Components</a:t>
            </a:r>
            <a:endParaRPr b="1" sz="1800">
              <a:solidFill>
                <a:schemeClr val="dk1"/>
              </a:solidFill>
              <a:latin typeface="Roboto Condensed"/>
              <a:ea typeface="Roboto Condensed"/>
              <a:cs typeface="Roboto Condensed"/>
              <a:sym typeface="Roboto Condensed"/>
            </a:endParaRPr>
          </a:p>
        </p:txBody>
      </p:sp>
      <p:sp>
        <p:nvSpPr>
          <p:cNvPr id="505" name="Google Shape;505;p101"/>
          <p:cNvSpPr txBox="1"/>
          <p:nvPr>
            <p:ph idx="2" type="body"/>
          </p:nvPr>
        </p:nvSpPr>
        <p:spPr>
          <a:xfrm>
            <a:off x="327450" y="2536875"/>
            <a:ext cx="8482800" cy="2406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LoginPage → Component này được map trực tiếp từ router tới. Thường các params, path variable sẽ được lấy từ đây trước khi truyền vào cho các component bên trong.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LoginContainer → Component này được sử dụng bên trong LoginPage. Container được xây dựng từ các thành phần nhỏ hơn.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LoginComponent → Thành phần nhỏ nhất trong từng module. Nó có thể được sử dụng lại ở các feature component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Nên thiết kế theo quy tắc này để app thống nhất và các thành viên có thể nhanh chóng làm quen.</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506" name="Google Shape;506;p101"/>
          <p:cNvPicPr preferRelativeResize="0"/>
          <p:nvPr/>
        </p:nvPicPr>
        <p:blipFill>
          <a:blip r:embed="rId3">
            <a:alphaModFix/>
          </a:blip>
          <a:stretch>
            <a:fillRect/>
          </a:stretch>
        </p:blipFill>
        <p:spPr>
          <a:xfrm>
            <a:off x="4476150" y="226650"/>
            <a:ext cx="4474500" cy="2237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0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512" name="Google Shape;512;p102"/>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Nguyên lý thiết kế Component</a:t>
            </a:r>
            <a:endParaRPr b="1" sz="1800">
              <a:solidFill>
                <a:schemeClr val="dk1"/>
              </a:solidFill>
              <a:latin typeface="Roboto Condensed"/>
              <a:ea typeface="Roboto Condensed"/>
              <a:cs typeface="Roboto Condensed"/>
              <a:sym typeface="Roboto Condensed"/>
            </a:endParaRPr>
          </a:p>
        </p:txBody>
      </p:sp>
      <p:sp>
        <p:nvSpPr>
          <p:cNvPr id="513" name="Google Shape;513;p102"/>
          <p:cNvSpPr txBox="1"/>
          <p:nvPr>
            <p:ph idx="2" type="body"/>
          </p:nvPr>
        </p:nvSpPr>
        <p:spPr>
          <a:xfrm>
            <a:off x="327450" y="1219500"/>
            <a:ext cx="8397600" cy="3723600"/>
          </a:xfrm>
          <a:prstGeom prst="rect">
            <a:avLst/>
          </a:prstGeom>
          <a:noFill/>
          <a:ln>
            <a:noFill/>
          </a:ln>
        </p:spPr>
        <p:txBody>
          <a:bodyPr anchorCtr="0" anchor="t" bIns="91425" lIns="91425" spcFirstLastPara="1" rIns="91425" wrap="square" tIns="91425">
            <a:noAutofit/>
          </a:bodyPr>
          <a:lstStyle/>
          <a:p>
            <a:pPr indent="-295275" lvl="0" marL="457200" rtl="0" algn="l">
              <a:lnSpc>
                <a:spcPct val="115000"/>
              </a:lnSpc>
              <a:spcBef>
                <a:spcPts val="1200"/>
              </a:spcBef>
              <a:spcAft>
                <a:spcPts val="0"/>
              </a:spcAft>
              <a:buClr>
                <a:schemeClr val="dk1"/>
              </a:buClr>
              <a:buSzPts val="1050"/>
              <a:buChar char="●"/>
            </a:pPr>
            <a:r>
              <a:rPr lang="vi" sz="1600">
                <a:solidFill>
                  <a:schemeClr val="dk1"/>
                </a:solidFill>
                <a:latin typeface="Roboto Condensed"/>
                <a:ea typeface="Roboto Condensed"/>
                <a:cs typeface="Roboto Condensed"/>
                <a:sym typeface="Roboto Condensed"/>
              </a:rPr>
              <a:t>Single responsibility: Mỗi component chỉ nên dung cho 1 mục đích cụ thể. Nếu có nhiều tính năng thì cần tách thành các component con. </a:t>
            </a:r>
            <a:endParaRPr sz="1600">
              <a:solidFill>
                <a:schemeClr val="dk1"/>
              </a:solidFill>
              <a:latin typeface="Roboto Condensed"/>
              <a:ea typeface="Roboto Condensed"/>
              <a:cs typeface="Roboto Condensed"/>
              <a:sym typeface="Roboto Condensed"/>
            </a:endParaRPr>
          </a:p>
          <a:p>
            <a:pPr indent="-295275" lvl="0" marL="457200" rtl="0" algn="l">
              <a:lnSpc>
                <a:spcPct val="115000"/>
              </a:lnSpc>
              <a:spcBef>
                <a:spcPts val="0"/>
              </a:spcBef>
              <a:spcAft>
                <a:spcPts val="0"/>
              </a:spcAft>
              <a:buClr>
                <a:schemeClr val="dk1"/>
              </a:buClr>
              <a:buSzPts val="1050"/>
              <a:buChar char="●"/>
            </a:pPr>
            <a:r>
              <a:rPr lang="vi" sz="1600">
                <a:solidFill>
                  <a:schemeClr val="dk1"/>
                </a:solidFill>
                <a:latin typeface="Roboto Condensed"/>
                <a:ea typeface="Roboto Condensed"/>
                <a:cs typeface="Roboto Condensed"/>
                <a:sym typeface="Roboto Condensed"/>
              </a:rPr>
              <a:t>Open Closed: Nếu component bị thay đổi, sự thay đổi phải nên xảy ra bên trong component (state) thay vì bên ngoài (props). </a:t>
            </a:r>
            <a:endParaRPr sz="1600">
              <a:solidFill>
                <a:schemeClr val="dk1"/>
              </a:solidFill>
              <a:latin typeface="Roboto Condensed"/>
              <a:ea typeface="Roboto Condensed"/>
              <a:cs typeface="Roboto Condensed"/>
              <a:sym typeface="Roboto Condensed"/>
            </a:endParaRPr>
          </a:p>
          <a:p>
            <a:pPr indent="-295275" lvl="0" marL="457200" rtl="0" algn="l">
              <a:lnSpc>
                <a:spcPct val="115000"/>
              </a:lnSpc>
              <a:spcBef>
                <a:spcPts val="0"/>
              </a:spcBef>
              <a:spcAft>
                <a:spcPts val="0"/>
              </a:spcAft>
              <a:buClr>
                <a:schemeClr val="dk1"/>
              </a:buClr>
              <a:buSzPts val="1050"/>
              <a:buChar char="●"/>
            </a:pPr>
            <a:r>
              <a:rPr lang="vi" sz="1600">
                <a:solidFill>
                  <a:schemeClr val="dk1"/>
                </a:solidFill>
                <a:latin typeface="Roboto Condensed"/>
                <a:ea typeface="Roboto Condensed"/>
                <a:cs typeface="Roboto Condensed"/>
                <a:sym typeface="Roboto Condensed"/>
              </a:rPr>
              <a:t>Liskov Substitution Principle: Nếu extend 1 component từ 1 component khác, thì toàn bộ các tính năng của component phải hoạt động như cũ.</a:t>
            </a:r>
            <a:endParaRPr sz="1600">
              <a:solidFill>
                <a:schemeClr val="dk1"/>
              </a:solidFill>
              <a:latin typeface="Roboto Condensed"/>
              <a:ea typeface="Roboto Condensed"/>
              <a:cs typeface="Roboto Condensed"/>
              <a:sym typeface="Roboto Condensed"/>
            </a:endParaRPr>
          </a:p>
          <a:p>
            <a:pPr indent="-295275" lvl="0" marL="457200" rtl="0" algn="l">
              <a:lnSpc>
                <a:spcPct val="115000"/>
              </a:lnSpc>
              <a:spcBef>
                <a:spcPts val="0"/>
              </a:spcBef>
              <a:spcAft>
                <a:spcPts val="0"/>
              </a:spcAft>
              <a:buClr>
                <a:schemeClr val="dk1"/>
              </a:buClr>
              <a:buSzPts val="1050"/>
              <a:buChar char="●"/>
            </a:pPr>
            <a:r>
              <a:rPr lang="vi" sz="1600">
                <a:solidFill>
                  <a:schemeClr val="dk1"/>
                </a:solidFill>
                <a:latin typeface="Roboto Condensed"/>
                <a:ea typeface="Roboto Condensed"/>
                <a:cs typeface="Roboto Condensed"/>
                <a:sym typeface="Roboto Condensed"/>
              </a:rPr>
              <a:t>Interface Segregation Principle : Thay vì xây dựng 1 component phức tạp, ta nên phân ra chúng thành các component nhỏ hơn.</a:t>
            </a:r>
            <a:endParaRPr sz="1600">
              <a:solidFill>
                <a:schemeClr val="dk1"/>
              </a:solidFill>
              <a:latin typeface="Roboto Condensed"/>
              <a:ea typeface="Roboto Condensed"/>
              <a:cs typeface="Roboto Condensed"/>
              <a:sym typeface="Roboto Condensed"/>
            </a:endParaRPr>
          </a:p>
          <a:p>
            <a:pPr indent="-295275" lvl="0" marL="457200" rtl="0" algn="l">
              <a:lnSpc>
                <a:spcPct val="115000"/>
              </a:lnSpc>
              <a:spcBef>
                <a:spcPts val="0"/>
              </a:spcBef>
              <a:spcAft>
                <a:spcPts val="0"/>
              </a:spcAft>
              <a:buClr>
                <a:schemeClr val="dk1"/>
              </a:buClr>
              <a:buSzPts val="1050"/>
              <a:buChar char="●"/>
            </a:pPr>
            <a:r>
              <a:rPr lang="vi" sz="1600">
                <a:solidFill>
                  <a:schemeClr val="dk1"/>
                </a:solidFill>
                <a:latin typeface="Roboto Condensed"/>
                <a:ea typeface="Roboto Condensed"/>
                <a:cs typeface="Roboto Condensed"/>
                <a:sym typeface="Roboto Condensed"/>
              </a:rPr>
              <a:t>Dependency inversion principle: Nếu sử dụng các library ngoài, ta nên cô lập sự phụ thuộc và cung cấp các component trung gian (wrapper) để cô lập nó.</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12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10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pic>
        <p:nvPicPr>
          <p:cNvPr id="519" name="Google Shape;519;p103"/>
          <p:cNvPicPr preferRelativeResize="0"/>
          <p:nvPr/>
        </p:nvPicPr>
        <p:blipFill>
          <a:blip r:embed="rId3">
            <a:alphaModFix/>
          </a:blip>
          <a:stretch>
            <a:fillRect/>
          </a:stretch>
        </p:blipFill>
        <p:spPr>
          <a:xfrm>
            <a:off x="152400" y="972376"/>
            <a:ext cx="6012401" cy="3543450"/>
          </a:xfrm>
          <a:prstGeom prst="rect">
            <a:avLst/>
          </a:prstGeom>
          <a:noFill/>
          <a:ln>
            <a:noFill/>
          </a:ln>
        </p:spPr>
      </p:pic>
      <p:sp>
        <p:nvSpPr>
          <p:cNvPr id="520" name="Google Shape;520;p103"/>
          <p:cNvSpPr txBox="1"/>
          <p:nvPr/>
        </p:nvSpPr>
        <p:spPr>
          <a:xfrm>
            <a:off x="6164800" y="488200"/>
            <a:ext cx="28068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Single responsibility: Mỗi component chỉ nên dung cho 1 mục đích cụ thể. Nếu có nhiều tính năng thì cần tách thành các component con. </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Tạo TeacherFilter component và TeacherTable Component và ManageTeacher Component thay vì khai báo tất cả trong cùng 1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Ở level component, mỗi component nên là 1 chức năng cụ thể.</a:t>
            </a:r>
            <a:endParaRPr/>
          </a:p>
          <a:p>
            <a:pPr indent="0" lvl="0" marL="0" rtl="0" algn="l">
              <a:spcBef>
                <a:spcPts val="0"/>
              </a:spcBef>
              <a:spcAft>
                <a:spcPts val="0"/>
              </a:spcAft>
              <a:buNone/>
            </a:pPr>
            <a:br>
              <a:rPr lang="vi"/>
            </a:br>
            <a:r>
              <a:rPr lang="vi"/>
              <a:t>Ở level container, mỗi container nên gom các component có liên quan thành 1 khối.</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10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pic>
        <p:nvPicPr>
          <p:cNvPr id="526" name="Google Shape;526;p104"/>
          <p:cNvPicPr preferRelativeResize="0"/>
          <p:nvPr/>
        </p:nvPicPr>
        <p:blipFill>
          <a:blip r:embed="rId3">
            <a:alphaModFix/>
          </a:blip>
          <a:stretch>
            <a:fillRect/>
          </a:stretch>
        </p:blipFill>
        <p:spPr>
          <a:xfrm>
            <a:off x="152400" y="972387"/>
            <a:ext cx="4384050" cy="4018712"/>
          </a:xfrm>
          <a:prstGeom prst="rect">
            <a:avLst/>
          </a:prstGeom>
          <a:noFill/>
          <a:ln>
            <a:noFill/>
          </a:ln>
        </p:spPr>
      </p:pic>
      <p:sp>
        <p:nvSpPr>
          <p:cNvPr id="527" name="Google Shape;527;p104"/>
          <p:cNvSpPr txBox="1"/>
          <p:nvPr/>
        </p:nvSpPr>
        <p:spPr>
          <a:xfrm>
            <a:off x="4943000" y="357425"/>
            <a:ext cx="38673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Open Closed: Nếu component bị thay đổi, sự thay đổi phải nên xảy ra bên trong component (state) thay vì bên ngoài (props).</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Trong trường hợp nếu options trong teacher bị thay đổi, có thể là mặt data, hoặc có thể là mặt hiển thị, thì nó sẽ được thực hiện bên trong component thay vì bên ngoài (parent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Bên ngoài chỉ quan tâm tới việc truyền giá trị của teacherId, và listen ở sự kiện onChange thay vì quan tâm tới việc các Options được lấy từ đâu hoặc hiển thị như thế nào.?</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Khi sử dụng 1 component người ta chỉ quan tâm tới các props của nó chứ không quan tâm tới cái state bên trong → Cần xem xét cẩn thận việc khai báo props.</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0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pic>
        <p:nvPicPr>
          <p:cNvPr id="533" name="Google Shape;533;p105"/>
          <p:cNvPicPr preferRelativeResize="0"/>
          <p:nvPr/>
        </p:nvPicPr>
        <p:blipFill>
          <a:blip r:embed="rId3">
            <a:alphaModFix/>
          </a:blip>
          <a:stretch>
            <a:fillRect/>
          </a:stretch>
        </p:blipFill>
        <p:spPr>
          <a:xfrm>
            <a:off x="4345675" y="819987"/>
            <a:ext cx="4529670" cy="4018711"/>
          </a:xfrm>
          <a:prstGeom prst="rect">
            <a:avLst/>
          </a:prstGeom>
          <a:noFill/>
          <a:ln>
            <a:noFill/>
          </a:ln>
        </p:spPr>
      </p:pic>
      <p:sp>
        <p:nvSpPr>
          <p:cNvPr id="534" name="Google Shape;534;p105"/>
          <p:cNvSpPr txBox="1"/>
          <p:nvPr/>
        </p:nvSpPr>
        <p:spPr>
          <a:xfrm>
            <a:off x="327450" y="819975"/>
            <a:ext cx="3743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Liskov Substitution Principle: Nếu extend 1 component từ 1 component khác, thì toàn bộ các tính năng của component phải hoạt động như cũ.</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Alert được custom style lại, tuy nhiên, nó được extend từ Antd Alert Component, nên nó phải được sử dụng như Antd Component.</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Điều này giúp các thành viên khác tiếp cận component này dễ dàng hơn.</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 Khi extend 1 component cần chú ý tới các chức năng cũ của nó. Việc extend chỉ nên làm component trở nên đơn giản hơn thay vì làm phức tạp nó.</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0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540" name="Google Shape;540;p106"/>
          <p:cNvSpPr txBox="1"/>
          <p:nvPr/>
        </p:nvSpPr>
        <p:spPr>
          <a:xfrm>
            <a:off x="4942950" y="109300"/>
            <a:ext cx="3867300" cy="471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vi"/>
              <a:t>Interface Segregation Principle : Thay vì xây dựng 1 component phức tạp, ta nên phân ra chúng thành các component nhỏ  hơn.</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vi"/>
              <a:t>Add Assignment là 1 component phức tạp. Thay vì giữ nó như vậy ta cần tách nó thành các thành phần nhỏ hơn để dễ quản lý.</a:t>
            </a:r>
            <a:endParaRPr/>
          </a:p>
          <a:p>
            <a:pPr indent="0" lvl="0" marL="0" marR="0" rtl="0" algn="l">
              <a:lnSpc>
                <a:spcPct val="100000"/>
              </a:lnSpc>
              <a:spcBef>
                <a:spcPts val="0"/>
              </a:spcBef>
              <a:spcAft>
                <a:spcPts val="0"/>
              </a:spcAft>
              <a:buNone/>
            </a:pPr>
            <a:r>
              <a:rPr lang="vi"/>
              <a:t>Primary quản lý thông tin của Assignment như thời gian bắt đầu, kết thúc….</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vi"/>
              <a:t>Secondary quản lý thông tin của các Resource trong assignment đó và scoring options.</a:t>
            </a:r>
            <a:endParaRPr/>
          </a:p>
          <a:p>
            <a:pPr indent="0" lvl="0" marL="0" marR="0" rtl="0" algn="l">
              <a:lnSpc>
                <a:spcPct val="100000"/>
              </a:lnSpc>
              <a:spcBef>
                <a:spcPts val="0"/>
              </a:spcBef>
              <a:spcAft>
                <a:spcPts val="0"/>
              </a:spcAft>
              <a:buNone/>
            </a:pPr>
            <a:r>
              <a:rPr lang="vi"/>
              <a:t>StudentList quản lý danh sách các học sinh được assign bài.</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vi"/>
              <a:t>Chia nhỏ giúp tái sử dụng và dễ quản lý code hơn. Tuy nhiên cần xem xét, chia quá nhỏ thì khó quản lý, chia quá lớn thì khó reuse. → Tốt nhất nên gom các chức năng có liên quan lại với nhau thành 1 component.</a:t>
            </a:r>
            <a:endParaRPr/>
          </a:p>
          <a:p>
            <a:pPr indent="0" lvl="0" marL="0" rtl="0" algn="l">
              <a:spcBef>
                <a:spcPts val="0"/>
              </a:spcBef>
              <a:spcAft>
                <a:spcPts val="0"/>
              </a:spcAft>
              <a:buNone/>
            </a:pPr>
            <a:r>
              <a:t/>
            </a:r>
            <a:endParaRPr/>
          </a:p>
        </p:txBody>
      </p:sp>
      <p:pic>
        <p:nvPicPr>
          <p:cNvPr id="541" name="Google Shape;541;p106"/>
          <p:cNvPicPr preferRelativeResize="0"/>
          <p:nvPr/>
        </p:nvPicPr>
        <p:blipFill>
          <a:blip r:embed="rId3">
            <a:alphaModFix/>
          </a:blip>
          <a:stretch>
            <a:fillRect/>
          </a:stretch>
        </p:blipFill>
        <p:spPr>
          <a:xfrm>
            <a:off x="134975" y="928787"/>
            <a:ext cx="4547772" cy="40187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0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pic>
        <p:nvPicPr>
          <p:cNvPr id="547" name="Google Shape;547;p107"/>
          <p:cNvPicPr preferRelativeResize="0"/>
          <p:nvPr/>
        </p:nvPicPr>
        <p:blipFill>
          <a:blip r:embed="rId3">
            <a:alphaModFix/>
          </a:blip>
          <a:stretch>
            <a:fillRect/>
          </a:stretch>
        </p:blipFill>
        <p:spPr>
          <a:xfrm>
            <a:off x="4223550" y="693412"/>
            <a:ext cx="4768049" cy="3848907"/>
          </a:xfrm>
          <a:prstGeom prst="rect">
            <a:avLst/>
          </a:prstGeom>
          <a:noFill/>
          <a:ln>
            <a:noFill/>
          </a:ln>
        </p:spPr>
      </p:pic>
      <p:sp>
        <p:nvSpPr>
          <p:cNvPr id="548" name="Google Shape;548;p107"/>
          <p:cNvSpPr txBox="1"/>
          <p:nvPr/>
        </p:nvSpPr>
        <p:spPr>
          <a:xfrm>
            <a:off x="392300" y="758450"/>
            <a:ext cx="36090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Dependency inversion principle: Nếu sử dụng các library ngoài, ta nên cô lập sự phụ thuộc và cung cấp các component trung gian để cô lập nó.</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RichTextEditor wrap SummerNote Component và sử dụng các props value và onChange là các APIs của mình.</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Trong trường hợp SummerNote không hỗ trợ các feature ta cần, thì ta dễ dàng thay đổi bằng cách cập nhật lại component bên trong RichTextEditor mà không cần phải rewrite lại nhiều vị trí.</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Các properties như value, onChange lúc này chính là các abstractions.</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7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265" name="Google Shape;265;p72"/>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Bản chất của React</a:t>
            </a:r>
            <a:endParaRPr b="1" sz="1800">
              <a:solidFill>
                <a:schemeClr val="dk1"/>
              </a:solidFill>
              <a:latin typeface="Roboto Condensed"/>
              <a:ea typeface="Roboto Condensed"/>
              <a:cs typeface="Roboto Condensed"/>
              <a:sym typeface="Roboto Condensed"/>
            </a:endParaRPr>
          </a:p>
        </p:txBody>
      </p:sp>
      <p:sp>
        <p:nvSpPr>
          <p:cNvPr id="266" name="Google Shape;266;p72"/>
          <p:cNvSpPr txBox="1"/>
          <p:nvPr>
            <p:ph idx="2" type="body"/>
          </p:nvPr>
        </p:nvSpPr>
        <p:spPr>
          <a:xfrm>
            <a:off x="327450" y="1219500"/>
            <a:ext cx="8397600" cy="1357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 là 1 library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 xây dựng dựa trên khái niệm component, theo cấu trúc tree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Unit của React là các component</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
        <p:nvSpPr>
          <p:cNvPr id="267" name="Google Shape;267;p72"/>
          <p:cNvSpPr txBox="1"/>
          <p:nvPr>
            <p:ph idx="3" type="body"/>
          </p:nvPr>
        </p:nvSpPr>
        <p:spPr>
          <a:xfrm>
            <a:off x="373200" y="250867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Bản chất của Component</a:t>
            </a:r>
            <a:endParaRPr b="1" sz="1800">
              <a:solidFill>
                <a:schemeClr val="dk1"/>
              </a:solidFill>
              <a:latin typeface="Roboto Condensed"/>
              <a:ea typeface="Roboto Condensed"/>
              <a:cs typeface="Roboto Condensed"/>
              <a:sym typeface="Roboto Condensed"/>
            </a:endParaRPr>
          </a:p>
        </p:txBody>
      </p:sp>
      <p:sp>
        <p:nvSpPr>
          <p:cNvPr id="268" name="Google Shape;268;p72"/>
          <p:cNvSpPr txBox="1"/>
          <p:nvPr>
            <p:ph idx="4" type="body"/>
          </p:nvPr>
        </p:nvSpPr>
        <p:spPr>
          <a:xfrm>
            <a:off x="373200" y="2830750"/>
            <a:ext cx="8397600" cy="1357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Component được xem như 1 class bên OOP.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Component là cái blueprint, khi sử dụng bên trong 1 component khác thì nó trở thành 1 instance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Component có đầy đủ tính chất của 1 class, tính trừu tượng, tính đóng gói, tính kế thừa tuy nhiên hình thức của nó sẽ hơi khác so với OOP.</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0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554" name="Google Shape;554;p108"/>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Các thành phần của 1 component</a:t>
            </a:r>
            <a:endParaRPr b="1" sz="1800">
              <a:solidFill>
                <a:schemeClr val="dk1"/>
              </a:solidFill>
              <a:latin typeface="Roboto Condensed"/>
              <a:ea typeface="Roboto Condensed"/>
              <a:cs typeface="Roboto Condensed"/>
              <a:sym typeface="Roboto Condensed"/>
            </a:endParaRPr>
          </a:p>
        </p:txBody>
      </p:sp>
      <p:sp>
        <p:nvSpPr>
          <p:cNvPr id="555" name="Google Shape;555;p108"/>
          <p:cNvSpPr txBox="1"/>
          <p:nvPr>
            <p:ph idx="2" type="body"/>
          </p:nvPr>
        </p:nvSpPr>
        <p:spPr>
          <a:xfrm>
            <a:off x="327450" y="1219500"/>
            <a:ext cx="8397600" cy="372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Một component gồm 4 thành phần chính</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props : các giá trị mà nó nhận được bên ngoài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methods: các trigger event để thông báo ra bên ngoài khi có sự thay đổi ở bên trong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states: data bên trong component và được quản lý bởi chính nó, bên ngoài không hề biết và ý thức được đối tượng này</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render: trả về 1 UI đại diện cho trạng thái của 1 state + props hiện tại.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sử dụng 1 component, ta không quan tâm tới state bên trong mà chỉ chú ý tới các props và trigger event của nó.</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Vì vậy các props và các trigger event luôn là đối tượng được quan tâm hàng đầu. Component luôn che dấu sự phức tạp bên trong và cung cấp sự đơn giản dựa trên các props của mình.</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Props là yếu tố giúp tăng tính reuse của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Lưu ý, bản chất component là state, state thay đổi làm UI thay đổi.</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0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561" name="Google Shape;561;p109"/>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Xác định props </a:t>
            </a:r>
            <a:endParaRPr b="1" sz="1800">
              <a:solidFill>
                <a:schemeClr val="dk1"/>
              </a:solidFill>
              <a:latin typeface="Roboto Condensed"/>
              <a:ea typeface="Roboto Condensed"/>
              <a:cs typeface="Roboto Condensed"/>
              <a:sym typeface="Roboto Condensed"/>
            </a:endParaRPr>
          </a:p>
        </p:txBody>
      </p:sp>
      <p:sp>
        <p:nvSpPr>
          <p:cNvPr id="562" name="Google Shape;562;p109"/>
          <p:cNvSpPr txBox="1"/>
          <p:nvPr>
            <p:ph idx="2" type="body"/>
          </p:nvPr>
        </p:nvSpPr>
        <p:spPr>
          <a:xfrm>
            <a:off x="327450" y="1219500"/>
            <a:ext cx="8397600" cy="372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Props là các giá trị mà component nhận từ bên ngoài vào.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Props quan trọng hơn state, props cung cấp các thức để bên ngoài tương tác với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Props là các data không thay đổi và đại diện cho 1 component instance.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Props càng ít thì component càng dễ reuse. Càng nhiều props càng hạn chế sự linh động của component.</a:t>
            </a:r>
            <a:endParaRPr sz="1600">
              <a:solidFill>
                <a:schemeClr val="dk1"/>
              </a:solidFill>
              <a:latin typeface="Roboto Condensed"/>
              <a:ea typeface="Roboto Condensed"/>
              <a:cs typeface="Roboto Condensed"/>
              <a:sym typeface="Roboto Condensed"/>
            </a:endParaRPr>
          </a:p>
          <a:p>
            <a:pPr indent="-330200" lvl="1" marL="9144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Ex: type=‘edit’ là không cần thiết nếu đã sử dụng props objectId={x}. Nếu objectId = null hoặc &lt; 0 ngầm hiểu đang là create mode.</a:t>
            </a:r>
            <a:endParaRPr sz="1600">
              <a:solidFill>
                <a:schemeClr val="dk1"/>
              </a:solidFill>
              <a:latin typeface="Roboto Condensed"/>
              <a:ea typeface="Roboto Condensed"/>
              <a:cs typeface="Roboto Condensed"/>
              <a:sym typeface="Roboto Condensed"/>
            </a:endParaRPr>
          </a:p>
          <a:p>
            <a:pPr indent="-330200" lvl="1" marL="9144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Truyền ObjectData vào 1 component giảm tính linh động, thay vào đó nên truyền objectId và call 1 API để lấy data. Tiết kiệm request là tốt, tuy nhiên cần suy nghĩ xem nó có xứng đáng ko?</a:t>
            </a:r>
            <a:endParaRPr sz="1600">
              <a:solidFill>
                <a:schemeClr val="dk1"/>
              </a:solidFill>
              <a:latin typeface="Roboto Condensed"/>
              <a:ea typeface="Roboto Condensed"/>
              <a:cs typeface="Roboto Condensed"/>
              <a:sym typeface="Roboto Condensed"/>
            </a:endParaRPr>
          </a:p>
          <a:p>
            <a:pPr indent="-330200" lvl="1" marL="9144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trong 10 instance có khoảng 5, 6 props chung thì nên khai báo nó thành các default props.</a:t>
            </a:r>
            <a:endParaRPr sz="1050">
              <a:solidFill>
                <a:schemeClr val="dk1"/>
              </a:solidFill>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1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568" name="Google Shape;568;p110"/>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Xác định state </a:t>
            </a:r>
            <a:endParaRPr b="1" sz="1800">
              <a:solidFill>
                <a:schemeClr val="dk1"/>
              </a:solidFill>
              <a:latin typeface="Roboto Condensed"/>
              <a:ea typeface="Roboto Condensed"/>
              <a:cs typeface="Roboto Condensed"/>
              <a:sym typeface="Roboto Condensed"/>
            </a:endParaRPr>
          </a:p>
        </p:txBody>
      </p:sp>
      <p:sp>
        <p:nvSpPr>
          <p:cNvPr id="569" name="Google Shape;569;p110"/>
          <p:cNvSpPr txBox="1"/>
          <p:nvPr>
            <p:ph idx="2" type="body"/>
          </p:nvPr>
        </p:nvSpPr>
        <p:spPr>
          <a:xfrm>
            <a:off x="327450" y="1219500"/>
            <a:ext cx="8397600" cy="372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State là các giá trị bên trong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State có thể thay đổi, mỗi lần thay đổi nó đại diện cho 1 trạng thái của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bên ngoài không biết/ không cần biết sự tồn tại của các giá trị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với react hook, state nên được tách biệt đủ chi tiết để dễ quản lý</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có quá nhiều state bên trong 1 component, nên suy nghĩ tách component thành các component khác nhỏ hơn, bằng cách gom các state có liên quan thành từng group và cô lập nó khỏi các thành phần còn lại nhằm giảm độ phức tạp.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Để quản lý sự thay đổi của state, cần xem xét sử dụng useEffect cho phù hợp.</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11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575" name="Google Shape;575;p111"/>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Xác định trigger event </a:t>
            </a:r>
            <a:endParaRPr b="1" sz="1800">
              <a:solidFill>
                <a:schemeClr val="dk1"/>
              </a:solidFill>
              <a:latin typeface="Roboto Condensed"/>
              <a:ea typeface="Roboto Condensed"/>
              <a:cs typeface="Roboto Condensed"/>
              <a:sym typeface="Roboto Condensed"/>
            </a:endParaRPr>
          </a:p>
        </p:txBody>
      </p:sp>
      <p:sp>
        <p:nvSpPr>
          <p:cNvPr id="576" name="Google Shape;576;p111"/>
          <p:cNvSpPr txBox="1"/>
          <p:nvPr>
            <p:ph idx="2" type="body"/>
          </p:nvPr>
        </p:nvSpPr>
        <p:spPr>
          <a:xfrm>
            <a:off x="327450" y="1219500"/>
            <a:ext cx="8397600" cy="372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trigger event là các event được phát ra khi component có sự thay đổi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trigger event được khai báo là 1 thành phần của props, giúp các component sử dụng chúng nhận biết được các sự kiện khi có sự thay đổi bên trong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Trigger event có thể có hoặc không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Trigger event thường là các sự kiện khi click button, hoặc là onSubmit, onChange, onSelect,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1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Components</a:t>
            </a:r>
            <a:endParaRPr sz="3000"/>
          </a:p>
        </p:txBody>
      </p:sp>
      <p:sp>
        <p:nvSpPr>
          <p:cNvPr id="582" name="Google Shape;582;p112"/>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Summary</a:t>
            </a:r>
            <a:endParaRPr b="1" sz="1800">
              <a:solidFill>
                <a:schemeClr val="dk1"/>
              </a:solidFill>
              <a:latin typeface="Roboto Condensed"/>
              <a:ea typeface="Roboto Condensed"/>
              <a:cs typeface="Roboto Condensed"/>
              <a:sym typeface="Roboto Condensed"/>
            </a:endParaRPr>
          </a:p>
        </p:txBody>
      </p:sp>
      <p:sp>
        <p:nvSpPr>
          <p:cNvPr id="583" name="Google Shape;583;p112"/>
          <p:cNvSpPr txBox="1"/>
          <p:nvPr>
            <p:ph idx="2" type="body"/>
          </p:nvPr>
        </p:nvSpPr>
        <p:spPr>
          <a:xfrm>
            <a:off x="327450" y="1219500"/>
            <a:ext cx="8397600" cy="372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thiết kế component cần quan tâm các điểm sau:</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Xác định các props của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và sử dụng state hiệu quả</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Chỉ truyền các props vào khi thực sự cần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component phải là các thành phần có thể hoạt động độc lập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Rewrite component (wrap component) khi sử dụng các third party.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Phương pháp đánh giá việc thiết kế có hiệu quả hay không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copy component sang 1 vị trí khác, xem xét cần thay đổi bao nhiêu props để component có thể hoạt động được</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Số lượng thay đổi càng ít thì component càng linh động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Mất bao lâu để có thể hiểu rõ các props của 1 component để có thể sử dụng đúng cách</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cần thay đổi 1 component thì bao nhiêu vị trị trong app cần điều chỉnh</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13"/>
          <p:cNvSpPr txBox="1"/>
          <p:nvPr>
            <p:ph type="title"/>
          </p:nvPr>
        </p:nvSpPr>
        <p:spPr>
          <a:xfrm>
            <a:off x="0" y="765700"/>
            <a:ext cx="2984100" cy="33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vi" sz="3200">
                <a:solidFill>
                  <a:schemeClr val="lt1"/>
                </a:solidFill>
              </a:rPr>
              <a:t>React Training Program</a:t>
            </a:r>
            <a:endParaRPr sz="3200">
              <a:solidFill>
                <a:schemeClr val="lt1"/>
              </a:solidFill>
            </a:endParaRPr>
          </a:p>
        </p:txBody>
      </p:sp>
      <p:sp>
        <p:nvSpPr>
          <p:cNvPr id="589" name="Google Shape;589;p113"/>
          <p:cNvSpPr/>
          <p:nvPr/>
        </p:nvSpPr>
        <p:spPr>
          <a:xfrm>
            <a:off x="3938900" y="9145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Design Components</a:t>
            </a:r>
            <a:endParaRPr b="1" sz="2400">
              <a:latin typeface="Roboto Condensed"/>
              <a:ea typeface="Roboto Condensed"/>
              <a:cs typeface="Roboto Condensed"/>
              <a:sym typeface="Roboto Condensed"/>
            </a:endParaRPr>
          </a:p>
        </p:txBody>
      </p:sp>
      <p:sp>
        <p:nvSpPr>
          <p:cNvPr id="590" name="Google Shape;590;p113"/>
          <p:cNvSpPr/>
          <p:nvPr/>
        </p:nvSpPr>
        <p:spPr>
          <a:xfrm>
            <a:off x="3297300" y="8784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02</a:t>
            </a:r>
            <a:endParaRPr b="1" sz="2400">
              <a:latin typeface="Roboto Condensed"/>
              <a:ea typeface="Roboto Condensed"/>
              <a:cs typeface="Roboto Condensed"/>
              <a:sym typeface="Roboto Condensed"/>
            </a:endParaRPr>
          </a:p>
        </p:txBody>
      </p:sp>
      <p:sp>
        <p:nvSpPr>
          <p:cNvPr id="591" name="Google Shape;591;p113"/>
          <p:cNvSpPr/>
          <p:nvPr/>
        </p:nvSpPr>
        <p:spPr>
          <a:xfrm>
            <a:off x="3938899" y="1663900"/>
            <a:ext cx="48711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solidFill>
                  <a:schemeClr val="accent2"/>
                </a:solidFill>
                <a:latin typeface="Roboto Condensed"/>
                <a:ea typeface="Roboto Condensed"/>
                <a:cs typeface="Roboto Condensed"/>
                <a:sym typeface="Roboto Condensed"/>
              </a:rPr>
              <a:t>Design page layout</a:t>
            </a:r>
            <a:endParaRPr b="1" sz="2400">
              <a:solidFill>
                <a:schemeClr val="accent2"/>
              </a:solidFill>
              <a:latin typeface="Roboto Condensed"/>
              <a:ea typeface="Roboto Condensed"/>
              <a:cs typeface="Roboto Condensed"/>
              <a:sym typeface="Roboto Condensed"/>
            </a:endParaRPr>
          </a:p>
        </p:txBody>
      </p:sp>
      <p:sp>
        <p:nvSpPr>
          <p:cNvPr id="592" name="Google Shape;592;p113"/>
          <p:cNvSpPr/>
          <p:nvPr/>
        </p:nvSpPr>
        <p:spPr>
          <a:xfrm>
            <a:off x="3297300" y="162775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03</a:t>
            </a:r>
            <a:endParaRPr b="1" sz="2400">
              <a:latin typeface="Roboto Condensed"/>
              <a:ea typeface="Roboto Condensed"/>
              <a:cs typeface="Roboto Condensed"/>
              <a:sym typeface="Roboto Condensed"/>
            </a:endParaRPr>
          </a:p>
        </p:txBody>
      </p:sp>
      <p:sp>
        <p:nvSpPr>
          <p:cNvPr id="593" name="Google Shape;593;p113"/>
          <p:cNvSpPr/>
          <p:nvPr/>
        </p:nvSpPr>
        <p:spPr>
          <a:xfrm>
            <a:off x="3938900" y="2413225"/>
            <a:ext cx="48711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vi" sz="2400">
                <a:solidFill>
                  <a:schemeClr val="dk1"/>
                </a:solidFill>
                <a:latin typeface="Roboto Condensed"/>
                <a:ea typeface="Roboto Condensed"/>
                <a:cs typeface="Roboto Condensed"/>
                <a:sym typeface="Roboto Condensed"/>
              </a:rPr>
              <a:t>Redux and React Context</a:t>
            </a:r>
            <a:endParaRPr b="1" sz="2400">
              <a:latin typeface="Roboto Condensed"/>
              <a:ea typeface="Roboto Condensed"/>
              <a:cs typeface="Roboto Condensed"/>
              <a:sym typeface="Roboto Condensed"/>
            </a:endParaRPr>
          </a:p>
        </p:txBody>
      </p:sp>
      <p:sp>
        <p:nvSpPr>
          <p:cNvPr id="594" name="Google Shape;594;p113"/>
          <p:cNvSpPr/>
          <p:nvPr/>
        </p:nvSpPr>
        <p:spPr>
          <a:xfrm>
            <a:off x="3297300" y="23770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04</a:t>
            </a:r>
            <a:endParaRPr b="1" sz="2400">
              <a:latin typeface="Roboto Condensed"/>
              <a:ea typeface="Roboto Condensed"/>
              <a:cs typeface="Roboto Condensed"/>
              <a:sym typeface="Roboto Condensed"/>
            </a:endParaRPr>
          </a:p>
        </p:txBody>
      </p:sp>
      <p:sp>
        <p:nvSpPr>
          <p:cNvPr id="595" name="Google Shape;595;p113"/>
          <p:cNvSpPr/>
          <p:nvPr/>
        </p:nvSpPr>
        <p:spPr>
          <a:xfrm>
            <a:off x="3938900" y="3162550"/>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Formik and form validation</a:t>
            </a:r>
            <a:endParaRPr b="1" sz="24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Font typeface="Arial"/>
              <a:buNone/>
            </a:pPr>
            <a:r>
              <a:t/>
            </a:r>
            <a:endParaRPr b="1" sz="2400">
              <a:latin typeface="Roboto Condensed"/>
              <a:ea typeface="Roboto Condensed"/>
              <a:cs typeface="Roboto Condensed"/>
              <a:sym typeface="Roboto Condensed"/>
            </a:endParaRPr>
          </a:p>
        </p:txBody>
      </p:sp>
      <p:sp>
        <p:nvSpPr>
          <p:cNvPr id="596" name="Google Shape;596;p113"/>
          <p:cNvSpPr/>
          <p:nvPr/>
        </p:nvSpPr>
        <p:spPr>
          <a:xfrm>
            <a:off x="3297300" y="312640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05</a:t>
            </a:r>
            <a:endParaRPr b="1" sz="2400">
              <a:latin typeface="Roboto Condensed"/>
              <a:ea typeface="Roboto Condensed"/>
              <a:cs typeface="Roboto Condensed"/>
              <a:sym typeface="Roboto Condensed"/>
            </a:endParaRPr>
          </a:p>
        </p:txBody>
      </p:sp>
      <p:sp>
        <p:nvSpPr>
          <p:cNvPr id="597" name="Google Shape;597;p113"/>
          <p:cNvSpPr/>
          <p:nvPr/>
        </p:nvSpPr>
        <p:spPr>
          <a:xfrm>
            <a:off x="3445350" y="12710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3"/>
          <p:cNvSpPr/>
          <p:nvPr/>
        </p:nvSpPr>
        <p:spPr>
          <a:xfrm>
            <a:off x="3445350" y="202014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3"/>
          <p:cNvSpPr/>
          <p:nvPr/>
        </p:nvSpPr>
        <p:spPr>
          <a:xfrm>
            <a:off x="3445350" y="27692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3"/>
          <p:cNvSpPr/>
          <p:nvPr/>
        </p:nvSpPr>
        <p:spPr>
          <a:xfrm>
            <a:off x="3445350" y="351839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3"/>
          <p:cNvSpPr/>
          <p:nvPr/>
        </p:nvSpPr>
        <p:spPr>
          <a:xfrm>
            <a:off x="3938900" y="38718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vi" sz="2400">
                <a:solidFill>
                  <a:schemeClr val="dk1"/>
                </a:solidFill>
                <a:latin typeface="Roboto Condensed"/>
                <a:ea typeface="Roboto Condensed"/>
                <a:cs typeface="Roboto Condensed"/>
                <a:sym typeface="Roboto Condensed"/>
              </a:rPr>
              <a:t>React Design Pattern</a:t>
            </a:r>
            <a:endParaRPr b="1" sz="2400">
              <a:latin typeface="Roboto Condensed"/>
              <a:ea typeface="Roboto Condensed"/>
              <a:cs typeface="Roboto Condensed"/>
              <a:sym typeface="Roboto Condensed"/>
            </a:endParaRPr>
          </a:p>
        </p:txBody>
      </p:sp>
      <p:sp>
        <p:nvSpPr>
          <p:cNvPr id="602" name="Google Shape;602;p113"/>
          <p:cNvSpPr/>
          <p:nvPr/>
        </p:nvSpPr>
        <p:spPr>
          <a:xfrm>
            <a:off x="3297300" y="38356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06</a:t>
            </a:r>
            <a:endParaRPr b="1" sz="2400">
              <a:latin typeface="Roboto Condensed"/>
              <a:ea typeface="Roboto Condensed"/>
              <a:cs typeface="Roboto Condensed"/>
              <a:sym typeface="Roboto Condensed"/>
            </a:endParaRPr>
          </a:p>
        </p:txBody>
      </p:sp>
      <p:sp>
        <p:nvSpPr>
          <p:cNvPr id="603" name="Google Shape;603;p113"/>
          <p:cNvSpPr/>
          <p:nvPr/>
        </p:nvSpPr>
        <p:spPr>
          <a:xfrm>
            <a:off x="3445350" y="42276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3"/>
          <p:cNvSpPr/>
          <p:nvPr/>
        </p:nvSpPr>
        <p:spPr>
          <a:xfrm>
            <a:off x="3938900" y="2287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React Basic</a:t>
            </a:r>
            <a:endParaRPr b="1" sz="2400">
              <a:latin typeface="Roboto Condensed"/>
              <a:ea typeface="Roboto Condensed"/>
              <a:cs typeface="Roboto Condensed"/>
              <a:sym typeface="Roboto Condensed"/>
            </a:endParaRPr>
          </a:p>
        </p:txBody>
      </p:sp>
      <p:sp>
        <p:nvSpPr>
          <p:cNvPr id="605" name="Google Shape;605;p113"/>
          <p:cNvSpPr/>
          <p:nvPr/>
        </p:nvSpPr>
        <p:spPr>
          <a:xfrm>
            <a:off x="3297300" y="1926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01</a:t>
            </a:r>
            <a:endParaRPr b="1" sz="2400">
              <a:latin typeface="Roboto Condensed"/>
              <a:ea typeface="Roboto Condensed"/>
              <a:cs typeface="Roboto Condensed"/>
              <a:sym typeface="Roboto Condensed"/>
            </a:endParaRPr>
          </a:p>
        </p:txBody>
      </p:sp>
      <p:sp>
        <p:nvSpPr>
          <p:cNvPr id="606" name="Google Shape;606;p113"/>
          <p:cNvSpPr/>
          <p:nvPr/>
        </p:nvSpPr>
        <p:spPr>
          <a:xfrm>
            <a:off x="3445350" y="5852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3"/>
          <p:cNvSpPr/>
          <p:nvPr/>
        </p:nvSpPr>
        <p:spPr>
          <a:xfrm>
            <a:off x="3938900" y="45576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a:t>
            </a:r>
            <a:endParaRPr b="1" sz="2400">
              <a:latin typeface="Roboto Condensed"/>
              <a:ea typeface="Roboto Condensed"/>
              <a:cs typeface="Roboto Condensed"/>
              <a:sym typeface="Roboto Condensed"/>
            </a:endParaRPr>
          </a:p>
        </p:txBody>
      </p:sp>
      <p:sp>
        <p:nvSpPr>
          <p:cNvPr id="608" name="Google Shape;608;p113"/>
          <p:cNvSpPr/>
          <p:nvPr/>
        </p:nvSpPr>
        <p:spPr>
          <a:xfrm>
            <a:off x="3297300" y="45214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07</a:t>
            </a:r>
            <a:endParaRPr b="1" sz="2400">
              <a:latin typeface="Roboto Condensed"/>
              <a:ea typeface="Roboto Condensed"/>
              <a:cs typeface="Roboto Condensed"/>
              <a:sym typeface="Roboto Condensed"/>
            </a:endParaRPr>
          </a:p>
        </p:txBody>
      </p:sp>
      <p:sp>
        <p:nvSpPr>
          <p:cNvPr id="609" name="Google Shape;609;p113"/>
          <p:cNvSpPr/>
          <p:nvPr/>
        </p:nvSpPr>
        <p:spPr>
          <a:xfrm>
            <a:off x="3445350" y="49134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1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15" name="Google Shape;615;p114"/>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Target</a:t>
            </a:r>
            <a:endParaRPr b="1" sz="1800">
              <a:solidFill>
                <a:schemeClr val="dk1"/>
              </a:solidFill>
              <a:latin typeface="Roboto Condensed"/>
              <a:ea typeface="Roboto Condensed"/>
              <a:cs typeface="Roboto Condensed"/>
              <a:sym typeface="Roboto Condensed"/>
            </a:endParaRPr>
          </a:p>
        </p:txBody>
      </p:sp>
      <p:sp>
        <p:nvSpPr>
          <p:cNvPr id="616" name="Google Shape;616;p114"/>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Hiểu được các bước tiến hành để implement 1 layout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Antd  = full calendar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Styled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Embed 1 third party vào projects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Custom styles của 1 third party component</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1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22" name="Google Shape;622;p115"/>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Đánh giá layout trước khi implement</a:t>
            </a:r>
            <a:endParaRPr b="1" sz="1800">
              <a:solidFill>
                <a:schemeClr val="dk1"/>
              </a:solidFill>
              <a:latin typeface="Roboto Condensed"/>
              <a:ea typeface="Roboto Condensed"/>
              <a:cs typeface="Roboto Condensed"/>
              <a:sym typeface="Roboto Condensed"/>
            </a:endParaRPr>
          </a:p>
        </p:txBody>
      </p:sp>
      <p:sp>
        <p:nvSpPr>
          <p:cNvPr id="623" name="Google Shape;623;p115"/>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Luôn phân tích layout trước khi implement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các component đã sẵn có và các component cần khởi tạo mới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để phân loại các component thuộc feature component và các component thuộc common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Common Component là các component sinh ra để reuse và dùng để xây dựng các component khác nên nó phải được thiết kế đầu tiên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Feature Component cần xem xét để có thể khai báo các props cho hợp lý.</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1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29" name="Google Shape;629;p116"/>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Antd</a:t>
            </a:r>
            <a:endParaRPr b="1" sz="1800">
              <a:solidFill>
                <a:schemeClr val="dk1"/>
              </a:solidFill>
              <a:latin typeface="Roboto Condensed"/>
              <a:ea typeface="Roboto Condensed"/>
              <a:cs typeface="Roboto Condensed"/>
              <a:sym typeface="Roboto Condensed"/>
            </a:endParaRPr>
          </a:p>
        </p:txBody>
      </p:sp>
      <p:sp>
        <p:nvSpPr>
          <p:cNvPr id="630" name="Google Shape;630;p116"/>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Antd là 1 </a:t>
            </a:r>
            <a:r>
              <a:rPr lang="vi" sz="1600">
                <a:solidFill>
                  <a:schemeClr val="dk1"/>
                </a:solidFill>
                <a:latin typeface="Roboto Condensed"/>
                <a:ea typeface="Roboto Condensed"/>
                <a:cs typeface="Roboto Condensed"/>
                <a:sym typeface="Roboto Condensed"/>
              </a:rPr>
              <a:t>component </a:t>
            </a:r>
            <a:r>
              <a:rPr lang="vi" sz="1600">
                <a:solidFill>
                  <a:schemeClr val="dk1"/>
                </a:solidFill>
                <a:latin typeface="Roboto Condensed"/>
                <a:ea typeface="Roboto Condensed"/>
                <a:cs typeface="Roboto Condensed"/>
                <a:sym typeface="Roboto Condensed"/>
              </a:rPr>
              <a:t>UI library.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Thay vì phải xây dựng các common component, ta nên sử dụng các UI library vì:</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phải implement nên tiết kiệm thời gian, chỉ tập trung vào business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phải test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thành viên có chung kiến thức thì có thể nhanh chóng hòa nhập, nếu tự custom thì phải tự xây dựng chương trình giới thiệu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Antd chỉ là 1 lựa chọn, ngoài ra còn có nhiều thư viện UI khác nữa</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nên chú trọng về việc sử dụng Antd như thế nào, thay vì vậy, cần hiểu rõ cách sử dụng 1 third party vào dự án như thế nào cho phù hợp.</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1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36" name="Google Shape;636;p117"/>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Sử dụng </a:t>
            </a:r>
            <a:r>
              <a:rPr b="1" lang="vi" sz="1800">
                <a:solidFill>
                  <a:schemeClr val="dk1"/>
                </a:solidFill>
                <a:latin typeface="Roboto Condensed"/>
                <a:ea typeface="Roboto Condensed"/>
                <a:cs typeface="Roboto Condensed"/>
                <a:sym typeface="Roboto Condensed"/>
              </a:rPr>
              <a:t>Antd như thế nào?</a:t>
            </a:r>
            <a:endParaRPr b="1" sz="1800">
              <a:solidFill>
                <a:schemeClr val="dk1"/>
              </a:solidFill>
              <a:latin typeface="Roboto Condensed"/>
              <a:ea typeface="Roboto Condensed"/>
              <a:cs typeface="Roboto Condensed"/>
              <a:sym typeface="Roboto Condensed"/>
            </a:endParaRPr>
          </a:p>
        </p:txBody>
      </p:sp>
      <p:sp>
        <p:nvSpPr>
          <p:cNvPr id="637" name="Google Shape;637;p117"/>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Andt hay Material UI có sẵn bộ common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Ta không cần phải xây dựng lại các component này mà sẽ tìm các component tương ứng để sử dụng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Vấn đề custom layout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Custom bằng cách ghi đè toàn bộ style bằng </a:t>
            </a:r>
            <a:r>
              <a:rPr b="1" lang="vi" sz="1600">
                <a:solidFill>
                  <a:schemeClr val="dk1"/>
                </a:solidFill>
                <a:latin typeface="Roboto Condensed"/>
                <a:ea typeface="Roboto Condensed"/>
                <a:cs typeface="Roboto Condensed"/>
                <a:sym typeface="Roboto Condensed"/>
              </a:rPr>
              <a:t>ant class</a:t>
            </a:r>
            <a:r>
              <a:rPr lang="vi" sz="1600">
                <a:solidFill>
                  <a:schemeClr val="dk1"/>
                </a:solidFill>
                <a:latin typeface="Roboto Condensed"/>
                <a:ea typeface="Roboto Condensed"/>
                <a:cs typeface="Roboto Condensed"/>
                <a:sym typeface="Roboto Condensed"/>
              </a:rPr>
              <a:t> trong file 1 file global.css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Add class cho component, tạo 1 </a:t>
            </a:r>
            <a:r>
              <a:rPr b="1" lang="vi" sz="1600">
                <a:solidFill>
                  <a:schemeClr val="dk1"/>
                </a:solidFill>
                <a:latin typeface="Roboto Condensed"/>
                <a:ea typeface="Roboto Condensed"/>
                <a:cs typeface="Roboto Condensed"/>
                <a:sym typeface="Roboto Condensed"/>
              </a:rPr>
              <a:t>file scss</a:t>
            </a:r>
            <a:r>
              <a:rPr lang="vi" sz="1600">
                <a:solidFill>
                  <a:schemeClr val="dk1"/>
                </a:solidFill>
                <a:latin typeface="Roboto Condensed"/>
                <a:ea typeface="Roboto Condensed"/>
                <a:cs typeface="Roboto Condensed"/>
                <a:sym typeface="Roboto Condensed"/>
              </a:rPr>
              <a:t> cùng tên với class và đè các style mặc định của nó bằng class này</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Wrap nó bằng </a:t>
            </a:r>
            <a:r>
              <a:rPr b="1" lang="vi" sz="1600">
                <a:solidFill>
                  <a:schemeClr val="dk1"/>
                </a:solidFill>
                <a:latin typeface="Roboto Condensed"/>
                <a:ea typeface="Roboto Condensed"/>
                <a:cs typeface="Roboto Condensed"/>
                <a:sym typeface="Roboto Condensed"/>
              </a:rPr>
              <a:t>styled component</a:t>
            </a:r>
            <a:r>
              <a:rPr lang="vi" sz="1600">
                <a:solidFill>
                  <a:schemeClr val="dk1"/>
                </a:solidFill>
                <a:latin typeface="Roboto Condensed"/>
                <a:ea typeface="Roboto Condensed"/>
                <a:cs typeface="Roboto Condensed"/>
                <a:sym typeface="Roboto Condensed"/>
              </a:rPr>
              <a:t> và ghi đè các style của nó ngay trong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Lựa chọn phương pháp nào phụ thuộc vào việc phân tích quyết định, nếu nó là global thì nên ghi đè luôn. Nếu nó là custom thì nên áp dụng cách 2 hoặc cách 3.</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Đôi lúc không thể sử dụng styled component nên cần phải áp dụng cả cách số 2 hoặc số 3 cùng lúc.</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7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274" name="Google Shape;274;p73"/>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Bản chất của component</a:t>
            </a:r>
            <a:endParaRPr b="1" sz="1800">
              <a:solidFill>
                <a:schemeClr val="dk1"/>
              </a:solidFill>
              <a:latin typeface="Roboto Condensed"/>
              <a:ea typeface="Roboto Condensed"/>
              <a:cs typeface="Roboto Condensed"/>
              <a:sym typeface="Roboto Condensed"/>
            </a:endParaRPr>
          </a:p>
        </p:txBody>
      </p:sp>
      <p:sp>
        <p:nvSpPr>
          <p:cNvPr id="275" name="Google Shape;275;p73"/>
          <p:cNvSpPr txBox="1"/>
          <p:nvPr>
            <p:ph idx="2" type="body"/>
          </p:nvPr>
        </p:nvSpPr>
        <p:spPr>
          <a:xfrm>
            <a:off x="327450" y="1219500"/>
            <a:ext cx="8397600" cy="1212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Component là các presentation, đại diện cho 1 thành phần của UI</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Component có các props và state</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Khi props/state thay đổi thì hình dạng của co</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mponent bị thay đổi</a:t>
            </a:r>
            <a:endParaRPr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800">
              <a:solidFill>
                <a:schemeClr val="dk1"/>
              </a:solidFill>
              <a:latin typeface="Roboto Condensed"/>
              <a:ea typeface="Roboto Condensed"/>
              <a:cs typeface="Roboto Condensed"/>
              <a:sym typeface="Roboto Condensed"/>
            </a:endParaRPr>
          </a:p>
        </p:txBody>
      </p:sp>
      <p:sp>
        <p:nvSpPr>
          <p:cNvPr id="276" name="Google Shape;276;p73"/>
          <p:cNvSpPr txBox="1"/>
          <p:nvPr>
            <p:ph idx="3" type="body"/>
          </p:nvPr>
        </p:nvSpPr>
        <p:spPr>
          <a:xfrm>
            <a:off x="423300" y="3144800"/>
            <a:ext cx="8554800" cy="2019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Component là các data (props + state), interact làm thay đổi data. Data thay đổi thì UI thay đổi</a:t>
            </a:r>
            <a:r>
              <a:rPr lang="vi" sz="1800">
                <a:solidFill>
                  <a:schemeClr val="dk1"/>
                </a:solidFill>
                <a:latin typeface="Roboto Condensed"/>
                <a:ea typeface="Roboto Condensed"/>
                <a:cs typeface="Roboto Condensed"/>
                <a:sym typeface="Roboto Condensed"/>
              </a:rPr>
              <a:t> </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Interact giữa các component thực chất là thay đổi data của các component đó.</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→Khi code thì đặc biệt quan tâm tới data cũng như việc data thay đổi như thế nào?</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show modal bên Jquery: $(‘.modal’).show()  ← gọi phương thức.</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show modal bên React: setShowModal(true)  ← gọi phương thức để </a:t>
            </a:r>
            <a:r>
              <a:rPr b="1" lang="vi" sz="1800">
                <a:solidFill>
                  <a:schemeClr val="dk1"/>
                </a:solidFill>
                <a:latin typeface="Roboto Condensed"/>
                <a:ea typeface="Roboto Condensed"/>
                <a:cs typeface="Roboto Condensed"/>
                <a:sym typeface="Roboto Condensed"/>
              </a:rPr>
              <a:t>thay đổi state</a:t>
            </a:r>
            <a:endParaRPr b="1" sz="18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Clr>
                <a:schemeClr val="dk1"/>
              </a:buClr>
              <a:buSzPts val="1100"/>
              <a:buFont typeface="Arial"/>
              <a:buNone/>
            </a:pPr>
            <a:r>
              <a:t/>
            </a:r>
            <a:endParaRPr sz="1800">
              <a:solidFill>
                <a:schemeClr val="dk1"/>
              </a:solidFill>
              <a:latin typeface="Roboto Condensed"/>
              <a:ea typeface="Roboto Condensed"/>
              <a:cs typeface="Roboto Condensed"/>
              <a:sym typeface="Roboto Condensed"/>
            </a:endParaRPr>
          </a:p>
        </p:txBody>
      </p:sp>
      <p:sp>
        <p:nvSpPr>
          <p:cNvPr id="277" name="Google Shape;277;p73"/>
          <p:cNvSpPr txBox="1"/>
          <p:nvPr>
            <p:ph idx="4" type="body"/>
          </p:nvPr>
        </p:nvSpPr>
        <p:spPr>
          <a:xfrm>
            <a:off x="327450" y="2731900"/>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Mindset khi làm việc với React</a:t>
            </a:r>
            <a:endParaRPr b="1"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1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43" name="Google Shape;643;p118"/>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Sử dụng Antd như thế nào?</a:t>
            </a:r>
            <a:endParaRPr b="1" sz="1800">
              <a:solidFill>
                <a:schemeClr val="dk1"/>
              </a:solidFill>
              <a:latin typeface="Roboto Condensed"/>
              <a:ea typeface="Roboto Condensed"/>
              <a:cs typeface="Roboto Condensed"/>
              <a:sym typeface="Roboto Condensed"/>
            </a:endParaRPr>
          </a:p>
        </p:txBody>
      </p:sp>
      <p:sp>
        <p:nvSpPr>
          <p:cNvPr id="644" name="Google Shape;644;p118"/>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nên sử dụng component của Antd trực tiếp, thay vì vậy ta wrap nó bằng 1 component của mình và sử dụng component này ở các vị trí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có sự thay đổi style/ behavior, thì chỉ cần thay đổi ở cái wrap component đó</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cần remove Antd để thay thế bằng 1 UI library khác, thì mọi chuyện sẽ đơn giản hơn</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1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50" name="Google Shape;650;p119"/>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Practice</a:t>
            </a:r>
            <a:endParaRPr b="1" sz="1800">
              <a:solidFill>
                <a:schemeClr val="dk1"/>
              </a:solidFill>
              <a:latin typeface="Roboto Condensed"/>
              <a:ea typeface="Roboto Condensed"/>
              <a:cs typeface="Roboto Condensed"/>
              <a:sym typeface="Roboto Condensed"/>
            </a:endParaRPr>
          </a:p>
        </p:txBody>
      </p:sp>
      <p:sp>
        <p:nvSpPr>
          <p:cNvPr id="651" name="Google Shape;651;p119"/>
          <p:cNvSpPr txBox="1"/>
          <p:nvPr>
            <p:ph idx="2" type="body"/>
          </p:nvPr>
        </p:nvSpPr>
        <p:spPr>
          <a:xfrm>
            <a:off x="327450" y="1219500"/>
            <a:ext cx="34383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Implement layout dưới đây:</a:t>
            </a:r>
            <a:br>
              <a:rPr lang="vi" sz="1600">
                <a:solidFill>
                  <a:schemeClr val="dk1"/>
                </a:solidFill>
                <a:latin typeface="Roboto Condensed"/>
                <a:ea typeface="Roboto Condensed"/>
                <a:cs typeface="Roboto Condensed"/>
                <a:sym typeface="Roboto Condensed"/>
              </a:rPr>
            </a:br>
            <a:r>
              <a:rPr lang="vi" sz="1600" u="sng">
                <a:solidFill>
                  <a:schemeClr val="hlink"/>
                </a:solidFill>
                <a:latin typeface="Roboto Condensed"/>
                <a:ea typeface="Roboto Condensed"/>
                <a:cs typeface="Roboto Condensed"/>
                <a:sym typeface="Roboto Condensed"/>
                <a:hlinkClick r:id="rId3"/>
              </a:rPr>
              <a:t>https://dribbble.com/shots/16696471-Social-Media-Scheduling-Platform</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bước tiến hành cần tuân thủ theo quy tắc.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link github và deploy code lên netify</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652" name="Google Shape;652;p119"/>
          <p:cNvPicPr preferRelativeResize="0"/>
          <p:nvPr/>
        </p:nvPicPr>
        <p:blipFill>
          <a:blip r:embed="rId4">
            <a:alphaModFix/>
          </a:blip>
          <a:stretch>
            <a:fillRect/>
          </a:stretch>
        </p:blipFill>
        <p:spPr>
          <a:xfrm>
            <a:off x="3835981" y="1246325"/>
            <a:ext cx="5242868" cy="38971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2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58" name="Google Shape;658;p120"/>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Các bước tiến hành</a:t>
            </a:r>
            <a:endParaRPr b="1" sz="1800">
              <a:solidFill>
                <a:schemeClr val="dk1"/>
              </a:solidFill>
              <a:latin typeface="Roboto Condensed"/>
              <a:ea typeface="Roboto Condensed"/>
              <a:cs typeface="Roboto Condensed"/>
              <a:sym typeface="Roboto Condensed"/>
            </a:endParaRPr>
          </a:p>
        </p:txBody>
      </p:sp>
      <p:sp>
        <p:nvSpPr>
          <p:cNvPr id="659" name="Google Shape;659;p120"/>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Bước 1: Xác định layout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Đánh giá layout của page phù hợp với Antd layout nào</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u="sng">
                <a:solidFill>
                  <a:schemeClr val="hlink"/>
                </a:solidFill>
                <a:latin typeface="Roboto Condensed"/>
                <a:ea typeface="Roboto Condensed"/>
                <a:cs typeface="Roboto Condensed"/>
                <a:sym typeface="Roboto Condensed"/>
                <a:hlinkClick r:id="rId3"/>
              </a:rPr>
              <a:t>https://ant.design/components/layout/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folder decorator và tạo các thành phần chính bao gồm</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src/components/decorator/public-layout/index.tsx  Main layout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src/components/decorator/public-layout/header/index.tsx : Header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src/components/decorator/public-layout/footer/index.tsx : Footer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src/components/decorator/public-layout/navigation/index.tsx : Left Navigation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Wrap các component bằng class hoặc sử dụng styled tùy ý để custom lại giao diện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các color bằng các variable và sử dụng nó thay vì set giá trị trực tiếp.</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2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65" name="Google Shape;665;p121"/>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Các bước tiến hành</a:t>
            </a:r>
            <a:endParaRPr b="1" sz="1800">
              <a:solidFill>
                <a:schemeClr val="dk1"/>
              </a:solidFill>
              <a:latin typeface="Roboto Condensed"/>
              <a:ea typeface="Roboto Condensed"/>
              <a:cs typeface="Roboto Condensed"/>
              <a:sym typeface="Roboto Condensed"/>
            </a:endParaRPr>
          </a:p>
        </p:txBody>
      </p:sp>
      <p:sp>
        <p:nvSpPr>
          <p:cNvPr id="666" name="Google Shape;666;p121"/>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Bước 2. Xác định các common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component có cùng hình dáng thì có thể cùng 1 loại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component có cùng chức năng, thì có thể cùng 1 loại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chức năng của component này trùng với 1 Antd Component thì ta sẽ custom lại Antd component đó cho phù hợp.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 Với antd không cần nắm chi tiết component đó hoạt động như thế nào, mà chỉ quan tâm tới mục đích sử dụng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Biết được mục đích sử dụng → đối chiếu với chức năng tìm được Antd component phù hợp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Vào đọc Antd components để biết cách sử dụng cho hợp lý.</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cần nắm syntax của từng component vì có thể tra cứu trên Antd doc.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Cái quan tâm là các keyword để tìm kiếm</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Để xác định được các keyword thì cần hiểu chức năng từng component của Antd.</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Đưa các common component vào folder /src/components/</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2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72" name="Google Shape;672;p122"/>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Các bước tiến hành</a:t>
            </a:r>
            <a:endParaRPr b="1" sz="1800">
              <a:solidFill>
                <a:schemeClr val="dk1"/>
              </a:solidFill>
              <a:latin typeface="Roboto Condensed"/>
              <a:ea typeface="Roboto Condensed"/>
              <a:cs typeface="Roboto Condensed"/>
              <a:sym typeface="Roboto Condensed"/>
            </a:endParaRPr>
          </a:p>
        </p:txBody>
      </p:sp>
      <p:sp>
        <p:nvSpPr>
          <p:cNvPr id="673" name="Google Shape;673;p122"/>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Bước 3. Xác định các feature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Feature component đại diện cho 1 chức năng của app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Feature component nên được xây dựng từ các common components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folder modules và liệt kê các feature trong đó</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Đặt tên modules dựa vào các service từ phía backend</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Đặt tên modules dựa vào các menu lớn, như Dashboard, Calendars, Analytics,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Cấu trúc 1 module bao gồm</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/modules/modules_name/pages: các page access trực tiếp từ router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/modules/modules_name/containers: các thành phần chính của page đó</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/modules/modules_name/components: các components cấu thành container trên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1 component được sử dụng bởi nhiều modules thì nên copy nó ra global /src/components/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Suy nghĩ, nếu cần copy 1 module này cho 1 project khác, thì cần làm gì. từ đó tổ chức cho phù hợp.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2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79" name="Google Shape;679;p123"/>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1: Nên xài thêm các library khác như tailwind hay không?</a:t>
            </a:r>
            <a:endParaRPr b="1" sz="1800">
              <a:solidFill>
                <a:schemeClr val="dk1"/>
              </a:solidFill>
              <a:latin typeface="Roboto Condensed"/>
              <a:ea typeface="Roboto Condensed"/>
              <a:cs typeface="Roboto Condensed"/>
              <a:sym typeface="Roboto Condensed"/>
            </a:endParaRPr>
          </a:p>
        </p:txBody>
      </p:sp>
      <p:sp>
        <p:nvSpPr>
          <p:cNvPr id="680" name="Google Shape;680;p123"/>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quan trọng, và cần xem xét khi sử dụng thêm 1 library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Đánh giá mức độ cần thiết của nó với dự án hiện tại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Thông thường các UI Library thường đủ các component cho chúng ta rồi nên không cần phải sử dụng thêm các library bên ngoài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Thêm library thì các thành viên phải có/ nắm/ hiểu các skill trong library này, nên tự gây khó cho bản thân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có thời gian và các thành viên trong team chấp nhận thì có thể xem xét.</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2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86" name="Google Shape;686;p124"/>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2: Nên sử dụng Antd hay là Material UI</a:t>
            </a:r>
            <a:endParaRPr b="1" sz="1800">
              <a:solidFill>
                <a:schemeClr val="dk1"/>
              </a:solidFill>
              <a:latin typeface="Roboto Condensed"/>
              <a:ea typeface="Roboto Condensed"/>
              <a:cs typeface="Roboto Condensed"/>
              <a:sym typeface="Roboto Condensed"/>
            </a:endParaRPr>
          </a:p>
        </p:txBody>
      </p:sp>
      <p:sp>
        <p:nvSpPr>
          <p:cNvPr id="687" name="Google Shape;687;p124"/>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Đặt vấn đề, với các feature của project thì có library nào không thể giải quyết được không?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nó không phù hợp thì loại bỏ khỏi danh sách lựa chọn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Đánh giá nên sử dụng dựa trên số thành viên nắm skill này. Càng nhiều người có skill này thì tốc độ của project sẽ nhanh hơn. Sử dụng một library lạ sẽ làm giảm tiến độ của project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nên mạo hiểm với sản phẩm của khách hàng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sử dụng các library lạ dù nó đang là trend</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library mới ra đời không đủ thời gian để trưởng thành và tiềm ẩn các issue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lượt download trên npm trước khi install nó</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về các update của library trên github, last update càng gần thì nó đang được support nhiệt tình và yên tâm hơn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Search và xem reports các issue của library này, càng nhiều report thì độ tin cậy càng giảm</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sử dụng các library ở ngoài, lúc thiết kế component phải suy nghĩ về vấn đề sẽ có thể replace nó sau này, và hạn chế sự ảnh hưởng nếu điều đó xảy ra đến toàn cục.</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2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693" name="Google Shape;693;p125"/>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3: Sử dụng module này ở 1 project khác</a:t>
            </a:r>
            <a:endParaRPr b="1" sz="1800">
              <a:solidFill>
                <a:schemeClr val="dk1"/>
              </a:solidFill>
              <a:latin typeface="Roboto Condensed"/>
              <a:ea typeface="Roboto Condensed"/>
              <a:cs typeface="Roboto Condensed"/>
              <a:sym typeface="Roboto Condensed"/>
            </a:endParaRPr>
          </a:p>
        </p:txBody>
      </p:sp>
      <p:sp>
        <p:nvSpPr>
          <p:cNvPr id="694" name="Google Shape;694;p125"/>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nhiều modules cần sử dụng ở nhiều dự án, ví dụ login/logout, register user, forgot password, calendar, messages….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Outsource nên có thể phải lặp đi lặp lại 1 công việc ở nhiều project khác nhau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Cần xây dựng 1 library tổng quát để việc implement trở nên nhanh chóng và dễ dàng, có thời gian tập trung cho các chức năng quan trọng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chức năng khác thì có thể có những sự khác biệt gì?</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Sự khác biệt đến từ container và components trong từng modules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Sự khác biệt đến từ common components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Sự khác biệt đến từ layout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Tổ chức theo cấu trúc giúp ta có thể thay đổi mọi thứ dễ dàng hơn.</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2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Design page layout</a:t>
            </a:r>
            <a:endParaRPr sz="3000"/>
          </a:p>
        </p:txBody>
      </p:sp>
      <p:sp>
        <p:nvSpPr>
          <p:cNvPr id="700" name="Google Shape;700;p126"/>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4: Các question khác</a:t>
            </a:r>
            <a:endParaRPr b="1" sz="1800">
              <a:solidFill>
                <a:schemeClr val="dk1"/>
              </a:solidFill>
              <a:latin typeface="Roboto Condensed"/>
              <a:ea typeface="Roboto Condensed"/>
              <a:cs typeface="Roboto Condensed"/>
              <a:sym typeface="Roboto Condensed"/>
            </a:endParaRPr>
          </a:p>
        </p:txBody>
      </p:sp>
      <p:sp>
        <p:nvSpPr>
          <p:cNvPr id="701" name="Google Shape;701;p126"/>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Bổ sung sau một thời gian…..</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27"/>
          <p:cNvSpPr txBox="1"/>
          <p:nvPr>
            <p:ph type="title"/>
          </p:nvPr>
        </p:nvSpPr>
        <p:spPr>
          <a:xfrm>
            <a:off x="0" y="765700"/>
            <a:ext cx="2984100" cy="33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vi" sz="3200">
                <a:solidFill>
                  <a:schemeClr val="lt1"/>
                </a:solidFill>
              </a:rPr>
              <a:t>React Training Program</a:t>
            </a:r>
            <a:endParaRPr sz="3200">
              <a:solidFill>
                <a:schemeClr val="lt1"/>
              </a:solidFill>
            </a:endParaRPr>
          </a:p>
        </p:txBody>
      </p:sp>
      <p:sp>
        <p:nvSpPr>
          <p:cNvPr id="707" name="Google Shape;707;p127"/>
          <p:cNvSpPr/>
          <p:nvPr/>
        </p:nvSpPr>
        <p:spPr>
          <a:xfrm>
            <a:off x="3938900" y="9145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Design Components</a:t>
            </a:r>
            <a:endParaRPr b="1" sz="2400">
              <a:latin typeface="Roboto Condensed"/>
              <a:ea typeface="Roboto Condensed"/>
              <a:cs typeface="Roboto Condensed"/>
              <a:sym typeface="Roboto Condensed"/>
            </a:endParaRPr>
          </a:p>
        </p:txBody>
      </p:sp>
      <p:sp>
        <p:nvSpPr>
          <p:cNvPr id="708" name="Google Shape;708;p127"/>
          <p:cNvSpPr/>
          <p:nvPr/>
        </p:nvSpPr>
        <p:spPr>
          <a:xfrm>
            <a:off x="3297300" y="8784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02</a:t>
            </a:r>
            <a:endParaRPr b="1" sz="2400">
              <a:latin typeface="Roboto Condensed"/>
              <a:ea typeface="Roboto Condensed"/>
              <a:cs typeface="Roboto Condensed"/>
              <a:sym typeface="Roboto Condensed"/>
            </a:endParaRPr>
          </a:p>
        </p:txBody>
      </p:sp>
      <p:sp>
        <p:nvSpPr>
          <p:cNvPr id="709" name="Google Shape;709;p127"/>
          <p:cNvSpPr/>
          <p:nvPr/>
        </p:nvSpPr>
        <p:spPr>
          <a:xfrm>
            <a:off x="3938899" y="1663900"/>
            <a:ext cx="48711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latin typeface="Roboto Condensed"/>
                <a:ea typeface="Roboto Condensed"/>
                <a:cs typeface="Roboto Condensed"/>
                <a:sym typeface="Roboto Condensed"/>
              </a:rPr>
              <a:t>Design page layout</a:t>
            </a:r>
            <a:endParaRPr b="1" sz="2400">
              <a:latin typeface="Roboto Condensed"/>
              <a:ea typeface="Roboto Condensed"/>
              <a:cs typeface="Roboto Condensed"/>
              <a:sym typeface="Roboto Condensed"/>
            </a:endParaRPr>
          </a:p>
        </p:txBody>
      </p:sp>
      <p:sp>
        <p:nvSpPr>
          <p:cNvPr id="710" name="Google Shape;710;p127"/>
          <p:cNvSpPr/>
          <p:nvPr/>
        </p:nvSpPr>
        <p:spPr>
          <a:xfrm>
            <a:off x="3297300" y="162775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03</a:t>
            </a:r>
            <a:endParaRPr b="1" sz="2400">
              <a:latin typeface="Roboto Condensed"/>
              <a:ea typeface="Roboto Condensed"/>
              <a:cs typeface="Roboto Condensed"/>
              <a:sym typeface="Roboto Condensed"/>
            </a:endParaRPr>
          </a:p>
        </p:txBody>
      </p:sp>
      <p:sp>
        <p:nvSpPr>
          <p:cNvPr id="711" name="Google Shape;711;p127"/>
          <p:cNvSpPr/>
          <p:nvPr/>
        </p:nvSpPr>
        <p:spPr>
          <a:xfrm>
            <a:off x="3938900" y="241322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solidFill>
                  <a:schemeClr val="accent2"/>
                </a:solidFill>
                <a:latin typeface="Roboto Condensed"/>
                <a:ea typeface="Roboto Condensed"/>
                <a:cs typeface="Roboto Condensed"/>
                <a:sym typeface="Roboto Condensed"/>
              </a:rPr>
              <a:t>Redux and React Context</a:t>
            </a:r>
            <a:endParaRPr b="1" sz="2400">
              <a:solidFill>
                <a:schemeClr val="accent2"/>
              </a:solidFill>
              <a:latin typeface="Roboto Condensed"/>
              <a:ea typeface="Roboto Condensed"/>
              <a:cs typeface="Roboto Condensed"/>
              <a:sym typeface="Roboto Condensed"/>
            </a:endParaRPr>
          </a:p>
        </p:txBody>
      </p:sp>
      <p:sp>
        <p:nvSpPr>
          <p:cNvPr id="712" name="Google Shape;712;p127"/>
          <p:cNvSpPr/>
          <p:nvPr/>
        </p:nvSpPr>
        <p:spPr>
          <a:xfrm>
            <a:off x="3297300" y="23770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04</a:t>
            </a:r>
            <a:endParaRPr b="1" sz="2400">
              <a:latin typeface="Roboto Condensed"/>
              <a:ea typeface="Roboto Condensed"/>
              <a:cs typeface="Roboto Condensed"/>
              <a:sym typeface="Roboto Condensed"/>
            </a:endParaRPr>
          </a:p>
        </p:txBody>
      </p:sp>
      <p:sp>
        <p:nvSpPr>
          <p:cNvPr id="713" name="Google Shape;713;p127"/>
          <p:cNvSpPr/>
          <p:nvPr/>
        </p:nvSpPr>
        <p:spPr>
          <a:xfrm>
            <a:off x="3938900" y="3162550"/>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Formik and form validation</a:t>
            </a:r>
            <a:endParaRPr b="1" sz="24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Font typeface="Arial"/>
              <a:buNone/>
            </a:pPr>
            <a:r>
              <a:t/>
            </a:r>
            <a:endParaRPr b="1" sz="2400">
              <a:latin typeface="Roboto Condensed"/>
              <a:ea typeface="Roboto Condensed"/>
              <a:cs typeface="Roboto Condensed"/>
              <a:sym typeface="Roboto Condensed"/>
            </a:endParaRPr>
          </a:p>
        </p:txBody>
      </p:sp>
      <p:sp>
        <p:nvSpPr>
          <p:cNvPr id="714" name="Google Shape;714;p127"/>
          <p:cNvSpPr/>
          <p:nvPr/>
        </p:nvSpPr>
        <p:spPr>
          <a:xfrm>
            <a:off x="3297300" y="312640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05</a:t>
            </a:r>
            <a:endParaRPr b="1" sz="2400">
              <a:latin typeface="Roboto Condensed"/>
              <a:ea typeface="Roboto Condensed"/>
              <a:cs typeface="Roboto Condensed"/>
              <a:sym typeface="Roboto Condensed"/>
            </a:endParaRPr>
          </a:p>
        </p:txBody>
      </p:sp>
      <p:sp>
        <p:nvSpPr>
          <p:cNvPr id="715" name="Google Shape;715;p127"/>
          <p:cNvSpPr/>
          <p:nvPr/>
        </p:nvSpPr>
        <p:spPr>
          <a:xfrm>
            <a:off x="3445350" y="12710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27"/>
          <p:cNvSpPr/>
          <p:nvPr/>
        </p:nvSpPr>
        <p:spPr>
          <a:xfrm>
            <a:off x="3445350" y="202014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27"/>
          <p:cNvSpPr/>
          <p:nvPr/>
        </p:nvSpPr>
        <p:spPr>
          <a:xfrm>
            <a:off x="3445350" y="27692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27"/>
          <p:cNvSpPr/>
          <p:nvPr/>
        </p:nvSpPr>
        <p:spPr>
          <a:xfrm>
            <a:off x="3445350" y="351839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27"/>
          <p:cNvSpPr/>
          <p:nvPr/>
        </p:nvSpPr>
        <p:spPr>
          <a:xfrm>
            <a:off x="3938900" y="38718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vi" sz="2400">
                <a:solidFill>
                  <a:schemeClr val="dk1"/>
                </a:solidFill>
                <a:latin typeface="Roboto Condensed"/>
                <a:ea typeface="Roboto Condensed"/>
                <a:cs typeface="Roboto Condensed"/>
                <a:sym typeface="Roboto Condensed"/>
              </a:rPr>
              <a:t>React Design Pattern</a:t>
            </a:r>
            <a:endParaRPr b="1" sz="2400">
              <a:latin typeface="Roboto Condensed"/>
              <a:ea typeface="Roboto Condensed"/>
              <a:cs typeface="Roboto Condensed"/>
              <a:sym typeface="Roboto Condensed"/>
            </a:endParaRPr>
          </a:p>
        </p:txBody>
      </p:sp>
      <p:sp>
        <p:nvSpPr>
          <p:cNvPr id="720" name="Google Shape;720;p127"/>
          <p:cNvSpPr/>
          <p:nvPr/>
        </p:nvSpPr>
        <p:spPr>
          <a:xfrm>
            <a:off x="3297300" y="38356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06</a:t>
            </a:r>
            <a:endParaRPr b="1" sz="2400">
              <a:latin typeface="Roboto Condensed"/>
              <a:ea typeface="Roboto Condensed"/>
              <a:cs typeface="Roboto Condensed"/>
              <a:sym typeface="Roboto Condensed"/>
            </a:endParaRPr>
          </a:p>
        </p:txBody>
      </p:sp>
      <p:sp>
        <p:nvSpPr>
          <p:cNvPr id="721" name="Google Shape;721;p127"/>
          <p:cNvSpPr/>
          <p:nvPr/>
        </p:nvSpPr>
        <p:spPr>
          <a:xfrm>
            <a:off x="3445350" y="42276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27"/>
          <p:cNvSpPr/>
          <p:nvPr/>
        </p:nvSpPr>
        <p:spPr>
          <a:xfrm>
            <a:off x="3938900" y="2287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React Basic</a:t>
            </a:r>
            <a:endParaRPr b="1" sz="2400">
              <a:latin typeface="Roboto Condensed"/>
              <a:ea typeface="Roboto Condensed"/>
              <a:cs typeface="Roboto Condensed"/>
              <a:sym typeface="Roboto Condensed"/>
            </a:endParaRPr>
          </a:p>
        </p:txBody>
      </p:sp>
      <p:sp>
        <p:nvSpPr>
          <p:cNvPr id="723" name="Google Shape;723;p127"/>
          <p:cNvSpPr/>
          <p:nvPr/>
        </p:nvSpPr>
        <p:spPr>
          <a:xfrm>
            <a:off x="3297300" y="1926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01</a:t>
            </a:r>
            <a:endParaRPr b="1" sz="2400">
              <a:latin typeface="Roboto Condensed"/>
              <a:ea typeface="Roboto Condensed"/>
              <a:cs typeface="Roboto Condensed"/>
              <a:sym typeface="Roboto Condensed"/>
            </a:endParaRPr>
          </a:p>
        </p:txBody>
      </p:sp>
      <p:sp>
        <p:nvSpPr>
          <p:cNvPr id="724" name="Google Shape;724;p127"/>
          <p:cNvSpPr/>
          <p:nvPr/>
        </p:nvSpPr>
        <p:spPr>
          <a:xfrm>
            <a:off x="3445350" y="5852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7"/>
          <p:cNvSpPr/>
          <p:nvPr/>
        </p:nvSpPr>
        <p:spPr>
          <a:xfrm>
            <a:off x="3938900" y="45576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 </a:t>
            </a:r>
            <a:endParaRPr b="1" sz="2400">
              <a:latin typeface="Roboto Condensed"/>
              <a:ea typeface="Roboto Condensed"/>
              <a:cs typeface="Roboto Condensed"/>
              <a:sym typeface="Roboto Condensed"/>
            </a:endParaRPr>
          </a:p>
        </p:txBody>
      </p:sp>
      <p:sp>
        <p:nvSpPr>
          <p:cNvPr id="726" name="Google Shape;726;p127"/>
          <p:cNvSpPr/>
          <p:nvPr/>
        </p:nvSpPr>
        <p:spPr>
          <a:xfrm>
            <a:off x="3297300" y="45214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07</a:t>
            </a:r>
            <a:endParaRPr b="1" sz="2400">
              <a:latin typeface="Roboto Condensed"/>
              <a:ea typeface="Roboto Condensed"/>
              <a:cs typeface="Roboto Condensed"/>
              <a:sym typeface="Roboto Condensed"/>
            </a:endParaRPr>
          </a:p>
        </p:txBody>
      </p:sp>
      <p:sp>
        <p:nvSpPr>
          <p:cNvPr id="727" name="Google Shape;727;p127"/>
          <p:cNvSpPr/>
          <p:nvPr/>
        </p:nvSpPr>
        <p:spPr>
          <a:xfrm>
            <a:off x="3445350" y="49134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7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283" name="Google Shape;283;p74"/>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Quản lý data của component</a:t>
            </a:r>
            <a:endParaRPr b="1" sz="1800">
              <a:solidFill>
                <a:schemeClr val="dk1"/>
              </a:solidFill>
              <a:latin typeface="Roboto Condensed"/>
              <a:ea typeface="Roboto Condensed"/>
              <a:cs typeface="Roboto Condensed"/>
              <a:sym typeface="Roboto Condensed"/>
            </a:endParaRPr>
          </a:p>
        </p:txBody>
      </p:sp>
      <p:sp>
        <p:nvSpPr>
          <p:cNvPr id="284" name="Google Shape;284;p74"/>
          <p:cNvSpPr txBox="1"/>
          <p:nvPr>
            <p:ph idx="2" type="body"/>
          </p:nvPr>
        </p:nvSpPr>
        <p:spPr>
          <a:xfrm>
            <a:off x="327450" y="1219500"/>
            <a:ext cx="7345800" cy="2799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Quản lý state với useState</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Quản lý mutation state với useRef</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Thay đổi state với useReducer</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Quản lý sự thay đổi của state với useEffect</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33" name="Google Shape;733;p128"/>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Target</a:t>
            </a:r>
            <a:endParaRPr b="1" sz="1800">
              <a:solidFill>
                <a:schemeClr val="dk1"/>
              </a:solidFill>
              <a:latin typeface="Roboto Condensed"/>
              <a:ea typeface="Roboto Condensed"/>
              <a:cs typeface="Roboto Condensed"/>
              <a:sym typeface="Roboto Condensed"/>
            </a:endParaRPr>
          </a:p>
        </p:txBody>
      </p:sp>
      <p:sp>
        <p:nvSpPr>
          <p:cNvPr id="734" name="Google Shape;734;p128"/>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Phân biệt được redux và react context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Phạm vi sử dụng, khi nào cần sử dụng react context, khi nào cần sử dụng redux</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react context như thế nào cho hợp lý</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Redux Toolkit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Setup redux toolkit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Add slice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Add api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Middleware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Authorization with OAuth2</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localStorage</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40" name="Google Shape;740;p129"/>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React Context (context API)</a:t>
            </a:r>
            <a:endParaRPr b="1" sz="1800">
              <a:solidFill>
                <a:schemeClr val="dk1"/>
              </a:solidFill>
              <a:latin typeface="Roboto Condensed"/>
              <a:ea typeface="Roboto Condensed"/>
              <a:cs typeface="Roboto Condensed"/>
              <a:sym typeface="Roboto Condensed"/>
            </a:endParaRPr>
          </a:p>
        </p:txBody>
      </p:sp>
      <p:sp>
        <p:nvSpPr>
          <p:cNvPr id="741" name="Google Shape;741;p129"/>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Context API quy định 1 container/ context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component bên trong Context dùng chung 1 state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React Context ntn cho đúng?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Xác định các state của 1 container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các state đó thành 1 context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1 provider wrap context đó lại</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1 custom useHookContext để lấy các giá trị đó</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Toàn bộ các component bên trong nên sử dụng các state này thay vì truyền nó như là 1 props.</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3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47" name="Google Shape;747;p130"/>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Redux</a:t>
            </a:r>
            <a:endParaRPr b="1" sz="1800">
              <a:solidFill>
                <a:schemeClr val="dk1"/>
              </a:solidFill>
              <a:latin typeface="Roboto Condensed"/>
              <a:ea typeface="Roboto Condensed"/>
              <a:cs typeface="Roboto Condensed"/>
              <a:sym typeface="Roboto Condensed"/>
            </a:endParaRPr>
          </a:p>
        </p:txBody>
      </p:sp>
      <p:sp>
        <p:nvSpPr>
          <p:cNvPr id="748" name="Google Shape;748;p130"/>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Redux là global state management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nào nên xài redux</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là global state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tồn tại 1 instance duy nhất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redux ntn cho đúng?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store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action và reducer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Clear store khi có sự thay đổi ví dụ logout chẳng hạn.</a:t>
            </a:r>
            <a:endParaRPr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Clear store là bước cần thiết nếu store đó phụ thuộc vào login user. </a:t>
            </a:r>
            <a:endParaRPr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không clear data, khi user khác login vào sẽ thấy lại data này</a:t>
            </a:r>
            <a:endParaRPr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 Context quy định theo container, nếu container bị unmount thì data tự động bị clear nên không cần quan tâm.</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3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54" name="Google Shape;754;p131"/>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Working with sharing state</a:t>
            </a:r>
            <a:endParaRPr b="1" sz="1800">
              <a:solidFill>
                <a:schemeClr val="dk1"/>
              </a:solidFill>
              <a:latin typeface="Roboto Condensed"/>
              <a:ea typeface="Roboto Condensed"/>
              <a:cs typeface="Roboto Condensed"/>
              <a:sym typeface="Roboto Condensed"/>
            </a:endParaRPr>
          </a:p>
        </p:txBody>
      </p:sp>
      <p:sp>
        <p:nvSpPr>
          <p:cNvPr id="755" name="Google Shape;755;p131"/>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component sử dụng global state thường sẽ access trực tiếp từ store/ provider ra vậy làm sao để re-use component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component nên được thiết kế cho đúng mục đích của nó.</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các wrapper để có thể lấy state từ store/ provider ra</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và truyền vào các component kia dưới dạng các props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ListEvent nhận events của store làm 1 props của nó thay vì khai báo nó như 1 state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khai báo events là state bên trong ListEvent Component thì hạn chế khả năng reuse của chúng. Do đó nên khai báo events là 1 props của </a:t>
            </a:r>
            <a:r>
              <a:rPr lang="vi" sz="1600">
                <a:solidFill>
                  <a:schemeClr val="dk1"/>
                </a:solidFill>
                <a:latin typeface="Roboto Condensed"/>
                <a:ea typeface="Roboto Condensed"/>
                <a:cs typeface="Roboto Condensed"/>
                <a:sym typeface="Roboto Condensed"/>
              </a:rPr>
              <a:t>ListEvent.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component là ListEventStateWrap và lấy state của nó ở đây sau đó đưa vào cho ListEvent.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Từ đây kéo theo bài toán, làm sao để đảm bảo tính nhất quán của state.</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61" name="Google Shape;761;p132"/>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Make a state consistency</a:t>
            </a:r>
            <a:endParaRPr b="1" sz="1800">
              <a:solidFill>
                <a:schemeClr val="dk1"/>
              </a:solidFill>
              <a:latin typeface="Roboto Condensed"/>
              <a:ea typeface="Roboto Condensed"/>
              <a:cs typeface="Roboto Condensed"/>
              <a:sym typeface="Roboto Condensed"/>
            </a:endParaRPr>
          </a:p>
        </p:txBody>
      </p:sp>
      <p:sp>
        <p:nvSpPr>
          <p:cNvPr id="762" name="Google Shape;762;p132"/>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Đôi khi state được chia sẻ giữa nhiều component và các component có thể thay đổi giá trị này. Vậy làm sao để giữ state nhất quán? Có 2 phương pháp được áp dụng: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Source of trust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component không thay đổi state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nó dispatch các action hoặc call các parent method</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action/ method này có nhiệm vụ update lại state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redux, react context hoạt động theo cách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Lift state change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Đôi khi không thể xài cách tiếp cận trên, thì cần tìm tới giải pháp này</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Component sử dụng state như 1 props của nó</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State thay đổi thì dispatch 1 method onChange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parent component listen trên sự kiện này và update lại state cho nhất quán.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input là ví dụ</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68" name="Google Shape;768;p133"/>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Sử dụng </a:t>
            </a:r>
            <a:endParaRPr b="1" sz="1800">
              <a:solidFill>
                <a:schemeClr val="dk1"/>
              </a:solidFill>
              <a:latin typeface="Roboto Condensed"/>
              <a:ea typeface="Roboto Condensed"/>
              <a:cs typeface="Roboto Condensed"/>
              <a:sym typeface="Roboto Condensed"/>
            </a:endParaRPr>
          </a:p>
        </p:txBody>
      </p:sp>
      <p:sp>
        <p:nvSpPr>
          <p:cNvPr id="769" name="Google Shape;769;p133"/>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Câu hỏi: Sử dụng React Context ntn cho hợp lý?</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state và xem xét sử dụng react context</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 hay không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Init state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provider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export ra để sử dụng.</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770" name="Google Shape;770;p133"/>
          <p:cNvPicPr preferRelativeResize="0"/>
          <p:nvPr/>
        </p:nvPicPr>
        <p:blipFill>
          <a:blip r:embed="rId3">
            <a:alphaModFix/>
          </a:blip>
          <a:stretch>
            <a:fillRect/>
          </a:stretch>
        </p:blipFill>
        <p:spPr>
          <a:xfrm>
            <a:off x="4791828" y="73150"/>
            <a:ext cx="4317476" cy="3735026"/>
          </a:xfrm>
          <a:prstGeom prst="rect">
            <a:avLst/>
          </a:prstGeom>
          <a:noFill/>
          <a:ln>
            <a:noFill/>
          </a:ln>
        </p:spPr>
      </p:pic>
      <p:pic>
        <p:nvPicPr>
          <p:cNvPr id="771" name="Google Shape;771;p133"/>
          <p:cNvPicPr preferRelativeResize="0"/>
          <p:nvPr/>
        </p:nvPicPr>
        <p:blipFill>
          <a:blip r:embed="rId4">
            <a:alphaModFix/>
          </a:blip>
          <a:stretch>
            <a:fillRect/>
          </a:stretch>
        </p:blipFill>
        <p:spPr>
          <a:xfrm>
            <a:off x="228600" y="3438150"/>
            <a:ext cx="3768724" cy="1562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77" name="Google Shape;777;p134"/>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Sử dụng </a:t>
            </a:r>
            <a:endParaRPr b="1" sz="1800">
              <a:solidFill>
                <a:schemeClr val="dk1"/>
              </a:solidFill>
              <a:latin typeface="Roboto Condensed"/>
              <a:ea typeface="Roboto Condensed"/>
              <a:cs typeface="Roboto Condensed"/>
              <a:sym typeface="Roboto Condensed"/>
            </a:endParaRPr>
          </a:p>
        </p:txBody>
      </p:sp>
      <p:sp>
        <p:nvSpPr>
          <p:cNvPr id="778" name="Google Shape;778;p134"/>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context/ redux nên tạo 1 interface để quy định data của nó.</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đừng chỉ khai báo các provider một cách thủ công, nên tạo 1 component, truyền các props cần thiết vào trong nó, sau đó call api hoặc xử lý logic để lấy được data theo ý muốn.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các action làm ảnh hưởng đến data này là các props trong redux/ react context và export nó ra.</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các wrapper component bên trong.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thể sử dụng reducer cho mục đích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Nên export context ra thành 1 custom hook để sử dụng thuận tiện hơn.</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3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84" name="Google Shape;784;p135"/>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Install Redux Toolkit</a:t>
            </a:r>
            <a:endParaRPr b="1" sz="1800">
              <a:solidFill>
                <a:schemeClr val="dk1"/>
              </a:solidFill>
              <a:latin typeface="Roboto Condensed"/>
              <a:ea typeface="Roboto Condensed"/>
              <a:cs typeface="Roboto Condensed"/>
              <a:sym typeface="Roboto Condensed"/>
            </a:endParaRPr>
          </a:p>
        </p:txBody>
      </p:sp>
      <p:sp>
        <p:nvSpPr>
          <p:cNvPr id="785" name="Google Shape;785;p135"/>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Follow Direction: </a:t>
            </a:r>
            <a:r>
              <a:rPr lang="vi" sz="1600" u="sng">
                <a:solidFill>
                  <a:schemeClr val="hlink"/>
                </a:solidFill>
                <a:latin typeface="Roboto Condensed"/>
                <a:ea typeface="Roboto Condensed"/>
                <a:cs typeface="Roboto Condensed"/>
                <a:sym typeface="Roboto Condensed"/>
                <a:hlinkClick r:id="rId3"/>
              </a:rPr>
              <a:t>Getting Started | Redux Toolkit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thành phần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slice quản lý các global state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api quản lý response của các services (request/response)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Folder lưu trữ</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Redux toolkit có 2 thứ cần quan tâm, slide và service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/src/redux/store.tsx để khai báo store.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/src/redux/slice/ để khai báo các slice.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/src/redux/services để khai báo các service.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Với từng module cụ thể</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/src/modules/module_name/redux/slice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/src/modules/module_name/redux/services</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91" name="Google Shape;791;p136"/>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Using</a:t>
            </a:r>
            <a:r>
              <a:rPr b="1" lang="vi" sz="1800">
                <a:solidFill>
                  <a:schemeClr val="dk1"/>
                </a:solidFill>
                <a:latin typeface="Roboto Condensed"/>
                <a:ea typeface="Roboto Condensed"/>
                <a:cs typeface="Roboto Condensed"/>
                <a:sym typeface="Roboto Condensed"/>
              </a:rPr>
              <a:t> Redux Toolkit (createReducer)</a:t>
            </a:r>
            <a:endParaRPr b="1" sz="1800">
              <a:solidFill>
                <a:schemeClr val="dk1"/>
              </a:solidFill>
              <a:latin typeface="Roboto Condensed"/>
              <a:ea typeface="Roboto Condensed"/>
              <a:cs typeface="Roboto Condensed"/>
              <a:sym typeface="Roboto Condensed"/>
            </a:endParaRPr>
          </a:p>
        </p:txBody>
      </p:sp>
      <p:sp>
        <p:nvSpPr>
          <p:cNvPr id="792" name="Google Shape;792;p136"/>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createReducer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nào nên sử dụng createReducer?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createReducer như thế nào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Hạn chế của createReducer.</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798" name="Google Shape;798;p137"/>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Using Redux Toolkit (createAction)</a:t>
            </a:r>
            <a:endParaRPr b="1" sz="1800">
              <a:solidFill>
                <a:schemeClr val="dk1"/>
              </a:solidFill>
              <a:latin typeface="Roboto Condensed"/>
              <a:ea typeface="Roboto Condensed"/>
              <a:cs typeface="Roboto Condensed"/>
              <a:sym typeface="Roboto Condensed"/>
            </a:endParaRPr>
          </a:p>
        </p:txBody>
      </p:sp>
      <p:sp>
        <p:nvSpPr>
          <p:cNvPr id="799" name="Google Shape;799;p137"/>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createAction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nào nên sử dụng createAction?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createAction như thế nào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Hạn chế của createAction.</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7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290" name="Google Shape;290;p75"/>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useState</a:t>
            </a:r>
            <a:endParaRPr b="1" sz="1800">
              <a:solidFill>
                <a:schemeClr val="dk1"/>
              </a:solidFill>
              <a:latin typeface="Roboto Condensed"/>
              <a:ea typeface="Roboto Condensed"/>
              <a:cs typeface="Roboto Condensed"/>
              <a:sym typeface="Roboto Condensed"/>
            </a:endParaRPr>
          </a:p>
        </p:txBody>
      </p:sp>
      <p:sp>
        <p:nvSpPr>
          <p:cNvPr id="291" name="Google Shape;291;p75"/>
          <p:cNvSpPr txBox="1"/>
          <p:nvPr>
            <p:ph idx="2" type="body"/>
          </p:nvPr>
        </p:nvSpPr>
        <p:spPr>
          <a:xfrm>
            <a:off x="327450" y="1219500"/>
            <a:ext cx="8401500" cy="3765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useState để tạo 1 state. State này là immutation và chỉ có thể thay đổi bằng setState</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useState ( () =&gt; return abc)) khi giá trị của data này là phức tạp và cần tính toán trước khi set.</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setState(abc) để thay đổi state (trigger re-render)</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setState((prevState) -&gt;  newState ) khi mà state này phụ thuộc vào các state trước đó.</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Thông thường, nếu state hiện tại bị phụ thuộc vào state trước đó, thì nên sử dụng cái phương thức này</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05" name="Google Shape;805;p138"/>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Using Redux Toolkit (</a:t>
            </a:r>
            <a:r>
              <a:rPr b="1" lang="vi" sz="1800">
                <a:solidFill>
                  <a:schemeClr val="dk1"/>
                </a:solidFill>
                <a:latin typeface="Roboto Condensed"/>
                <a:ea typeface="Roboto Condensed"/>
                <a:cs typeface="Roboto Condensed"/>
                <a:sym typeface="Roboto Condensed"/>
              </a:rPr>
              <a:t>createSlice</a:t>
            </a:r>
            <a:r>
              <a:rPr b="1" lang="vi" sz="1800">
                <a:solidFill>
                  <a:schemeClr val="dk1"/>
                </a:solidFill>
                <a:latin typeface="Roboto Condensed"/>
                <a:ea typeface="Roboto Condensed"/>
                <a:cs typeface="Roboto Condensed"/>
                <a:sym typeface="Roboto Condensed"/>
              </a:rPr>
              <a:t>)</a:t>
            </a:r>
            <a:endParaRPr b="1" sz="1800">
              <a:solidFill>
                <a:schemeClr val="dk1"/>
              </a:solidFill>
              <a:latin typeface="Roboto Condensed"/>
              <a:ea typeface="Roboto Condensed"/>
              <a:cs typeface="Roboto Condensed"/>
              <a:sym typeface="Roboto Condensed"/>
            </a:endParaRPr>
          </a:p>
        </p:txBody>
      </p:sp>
      <p:sp>
        <p:nvSpPr>
          <p:cNvPr id="806" name="Google Shape;806;p138"/>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createSlice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nào nên sử dụng </a:t>
            </a:r>
            <a:r>
              <a:rPr lang="vi" sz="1600">
                <a:solidFill>
                  <a:schemeClr val="dk1"/>
                </a:solidFill>
                <a:latin typeface="Roboto Condensed"/>
                <a:ea typeface="Roboto Condensed"/>
                <a:cs typeface="Roboto Condensed"/>
                <a:sym typeface="Roboto Condensed"/>
              </a:rPr>
              <a:t>createSlice</a:t>
            </a:r>
            <a:r>
              <a:rPr lang="vi"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a:t>
            </a:r>
            <a:r>
              <a:rPr lang="vi" sz="1600">
                <a:solidFill>
                  <a:schemeClr val="dk1"/>
                </a:solidFill>
                <a:latin typeface="Roboto Condensed"/>
                <a:ea typeface="Roboto Condensed"/>
                <a:cs typeface="Roboto Condensed"/>
                <a:sym typeface="Roboto Condensed"/>
              </a:rPr>
              <a:t>createSlice</a:t>
            </a:r>
            <a:r>
              <a:rPr lang="vi" sz="1600">
                <a:solidFill>
                  <a:schemeClr val="dk1"/>
                </a:solidFill>
                <a:latin typeface="Roboto Condensed"/>
                <a:ea typeface="Roboto Condensed"/>
                <a:cs typeface="Roboto Condensed"/>
                <a:sym typeface="Roboto Condensed"/>
              </a:rPr>
              <a:t> như thế nào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Hạn chế của </a:t>
            </a:r>
            <a:r>
              <a:rPr lang="vi" sz="1600">
                <a:solidFill>
                  <a:schemeClr val="dk1"/>
                </a:solidFill>
                <a:latin typeface="Roboto Condensed"/>
                <a:ea typeface="Roboto Condensed"/>
                <a:cs typeface="Roboto Condensed"/>
                <a:sym typeface="Roboto Condensed"/>
              </a:rPr>
              <a:t>createSlice</a:t>
            </a:r>
            <a:r>
              <a:rPr lang="vi"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12" name="Google Shape;812;p139"/>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Using Redux Toolkit (createSlice)</a:t>
            </a:r>
            <a:endParaRPr b="1" sz="1800">
              <a:solidFill>
                <a:schemeClr val="dk1"/>
              </a:solidFill>
              <a:latin typeface="Roboto Condensed"/>
              <a:ea typeface="Roboto Condensed"/>
              <a:cs typeface="Roboto Condensed"/>
              <a:sym typeface="Roboto Condensed"/>
            </a:endParaRPr>
          </a:p>
        </p:txBody>
      </p:sp>
      <p:sp>
        <p:nvSpPr>
          <p:cNvPr id="813" name="Google Shape;813;p139"/>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Xác định các state của 1 container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các state đó thành 1 init values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các actions để thay đổi state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clear action. Clear action có mục đích reset state về mặc định khi có sự thay đổi lớn (login/logout).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Export các actions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Dispatch các action từ component.</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4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19" name="Google Shape;819;p140"/>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Using storage</a:t>
            </a:r>
            <a:endParaRPr b="1" sz="1800">
              <a:solidFill>
                <a:schemeClr val="dk1"/>
              </a:solidFill>
              <a:latin typeface="Roboto Condensed"/>
              <a:ea typeface="Roboto Condensed"/>
              <a:cs typeface="Roboto Condensed"/>
              <a:sym typeface="Roboto Condensed"/>
            </a:endParaRPr>
          </a:p>
        </p:txBody>
      </p:sp>
      <p:sp>
        <p:nvSpPr>
          <p:cNvPr id="820" name="Google Shape;820;p140"/>
          <p:cNvSpPr txBox="1"/>
          <p:nvPr>
            <p:ph idx="2" type="body"/>
          </p:nvPr>
        </p:nvSpPr>
        <p:spPr>
          <a:xfrm>
            <a:off x="327450" y="1219500"/>
            <a:ext cx="45495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Web storage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localStorage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sessionStorage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Cookies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Cookies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Những vấn đề với local storage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data nào nên lưu xuống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lưu xuống thì có cần clear khi có thay đổi hay không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giữa storage và redux.</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Kết hợp storage và redux.</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Quản lý storage ntn</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pic>
        <p:nvPicPr>
          <p:cNvPr id="821" name="Google Shape;821;p140"/>
          <p:cNvPicPr preferRelativeResize="0"/>
          <p:nvPr/>
        </p:nvPicPr>
        <p:blipFill>
          <a:blip r:embed="rId3">
            <a:alphaModFix/>
          </a:blip>
          <a:stretch>
            <a:fillRect/>
          </a:stretch>
        </p:blipFill>
        <p:spPr>
          <a:xfrm>
            <a:off x="5102424" y="180541"/>
            <a:ext cx="3791449" cy="478242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27" name="Google Shape;827;p141"/>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Authorization with JWT</a:t>
            </a:r>
            <a:endParaRPr b="1" sz="1800">
              <a:solidFill>
                <a:schemeClr val="dk1"/>
              </a:solidFill>
              <a:latin typeface="Roboto Condensed"/>
              <a:ea typeface="Roboto Condensed"/>
              <a:cs typeface="Roboto Condensed"/>
              <a:sym typeface="Roboto Condensed"/>
            </a:endParaRPr>
          </a:p>
        </p:txBody>
      </p:sp>
      <p:sp>
        <p:nvSpPr>
          <p:cNvPr id="828" name="Google Shape;828;p141"/>
          <p:cNvSpPr txBox="1"/>
          <p:nvPr>
            <p:ph idx="2" type="body"/>
          </p:nvPr>
        </p:nvSpPr>
        <p:spPr>
          <a:xfrm>
            <a:off x="327450" y="1219500"/>
            <a:ext cx="84828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Sau khi login, server trả về access_token và refresh_token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store access_token và refresh_token nhờ localStorage.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JWT sử dụng access_token thay thế cho session_id</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access_token bị expired, sử dụng refresh_token để lấy access_token mới.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a:t>
            </a:r>
            <a:r>
              <a:rPr lang="vi" sz="1600">
                <a:solidFill>
                  <a:schemeClr val="dk1"/>
                </a:solidFill>
                <a:latin typeface="Roboto Condensed"/>
                <a:ea typeface="Roboto Condensed"/>
                <a:cs typeface="Roboto Condensed"/>
                <a:sym typeface="Roboto Condensed"/>
              </a:rPr>
              <a:t>baseQuery và baseQueryWithReauth</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createAPI để fetch data.</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Tại sao lại sử dụng localStorage để lưu access_token?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quản lý các local storage ntn (login với user khác?)</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4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34" name="Google Shape;834;p142"/>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Using Redux Toolkit (createAPI)</a:t>
            </a:r>
            <a:endParaRPr b="1" sz="1800">
              <a:solidFill>
                <a:schemeClr val="dk1"/>
              </a:solidFill>
              <a:latin typeface="Roboto Condensed"/>
              <a:ea typeface="Roboto Condensed"/>
              <a:cs typeface="Roboto Condensed"/>
              <a:sym typeface="Roboto Condensed"/>
            </a:endParaRPr>
          </a:p>
        </p:txBody>
      </p:sp>
      <p:sp>
        <p:nvSpPr>
          <p:cNvPr id="835" name="Google Shape;835;p142"/>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createAPI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nào nên sử dụng </a:t>
            </a:r>
            <a:r>
              <a:rPr lang="vi" sz="1600">
                <a:solidFill>
                  <a:schemeClr val="dk1"/>
                </a:solidFill>
                <a:latin typeface="Roboto Condensed"/>
                <a:ea typeface="Roboto Condensed"/>
                <a:cs typeface="Roboto Condensed"/>
                <a:sym typeface="Roboto Condensed"/>
              </a:rPr>
              <a:t>createAPI</a:t>
            </a:r>
            <a:r>
              <a:rPr lang="vi"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a:t>
            </a:r>
            <a:r>
              <a:rPr lang="vi" sz="1600">
                <a:solidFill>
                  <a:schemeClr val="dk1"/>
                </a:solidFill>
                <a:latin typeface="Roboto Condensed"/>
                <a:ea typeface="Roboto Condensed"/>
                <a:cs typeface="Roboto Condensed"/>
                <a:sym typeface="Roboto Condensed"/>
              </a:rPr>
              <a:t>createAPI</a:t>
            </a:r>
            <a:r>
              <a:rPr lang="vi" sz="1600">
                <a:solidFill>
                  <a:schemeClr val="dk1"/>
                </a:solidFill>
                <a:latin typeface="Roboto Condensed"/>
                <a:ea typeface="Roboto Condensed"/>
                <a:cs typeface="Roboto Condensed"/>
                <a:sym typeface="Roboto Condensed"/>
              </a:rPr>
              <a:t> như thế nào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Hạn chế của </a:t>
            </a:r>
            <a:r>
              <a:rPr lang="vi" sz="1600">
                <a:solidFill>
                  <a:schemeClr val="dk1"/>
                </a:solidFill>
                <a:latin typeface="Roboto Condensed"/>
                <a:ea typeface="Roboto Condensed"/>
                <a:cs typeface="Roboto Condensed"/>
                <a:sym typeface="Roboto Condensed"/>
              </a:rPr>
              <a:t>createAPI</a:t>
            </a:r>
            <a:r>
              <a:rPr lang="vi"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41" name="Google Shape;841;p143"/>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Using Redux Toolkit (api)</a:t>
            </a:r>
            <a:endParaRPr b="1" sz="1800">
              <a:solidFill>
                <a:schemeClr val="dk1"/>
              </a:solidFill>
              <a:latin typeface="Roboto Condensed"/>
              <a:ea typeface="Roboto Condensed"/>
              <a:cs typeface="Roboto Condensed"/>
              <a:sym typeface="Roboto Condensed"/>
            </a:endParaRPr>
          </a:p>
        </p:txBody>
      </p:sp>
      <p:sp>
        <p:nvSpPr>
          <p:cNvPr id="842" name="Google Shape;842;p143"/>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baseQuery và baseQueryWithReauth</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request type và response type cho toàn bộ ngay trong service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đọc hiểu và sử dụng đúng Swagger.</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Thêm các ví dụ của swagger.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Ví dụ về GET/POST/UPDATE/DELETE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query với get method</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mutation với post, update, delete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path variable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request body</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request parameters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Luôn handle error message.</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48" name="Google Shape;848;p144"/>
          <p:cNvSpPr txBox="1"/>
          <p:nvPr>
            <p:ph idx="1" type="body"/>
          </p:nvPr>
        </p:nvSpPr>
        <p:spPr>
          <a:xfrm>
            <a:off x="327450" y="897425"/>
            <a:ext cx="80406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Caching behavior of</a:t>
            </a:r>
            <a:r>
              <a:rPr b="1" lang="vi" sz="1800">
                <a:solidFill>
                  <a:schemeClr val="dk1"/>
                </a:solidFill>
                <a:latin typeface="Roboto Condensed"/>
                <a:ea typeface="Roboto Condensed"/>
                <a:cs typeface="Roboto Condensed"/>
                <a:sym typeface="Roboto Condensed"/>
              </a:rPr>
              <a:t> Redux Toolkit</a:t>
            </a:r>
            <a:endParaRPr b="1" sz="1800">
              <a:solidFill>
                <a:schemeClr val="dk1"/>
              </a:solidFill>
              <a:latin typeface="Roboto Condensed"/>
              <a:ea typeface="Roboto Condensed"/>
              <a:cs typeface="Roboto Condensed"/>
              <a:sym typeface="Roboto Condensed"/>
            </a:endParaRPr>
          </a:p>
        </p:txBody>
      </p:sp>
      <p:sp>
        <p:nvSpPr>
          <p:cNvPr id="849" name="Google Shape;849;p144"/>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Caching based on: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API endpoint</a:t>
            </a:r>
            <a:endParaRPr sz="1600">
              <a:solidFill>
                <a:schemeClr val="dk1"/>
              </a:solidFill>
              <a:latin typeface="Roboto Condensed"/>
              <a:ea typeface="Roboto Condensed"/>
              <a:cs typeface="Roboto Condensed"/>
              <a:sym typeface="Roboto Condensed"/>
            </a:endParaRPr>
          </a:p>
          <a:p>
            <a:pPr indent="-330200" lvl="1" marL="9144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query</a:t>
            </a:r>
            <a:endParaRPr sz="1600">
              <a:solidFill>
                <a:schemeClr val="dk1"/>
              </a:solidFill>
              <a:latin typeface="Roboto Condensed"/>
              <a:ea typeface="Roboto Condensed"/>
              <a:cs typeface="Roboto Condensed"/>
              <a:sym typeface="Roboto Condensed"/>
            </a:endParaRPr>
          </a:p>
          <a:p>
            <a:pPr indent="-330200" lvl="1" marL="9144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Active subscription reference counts (số lượng subscription tới API đó tại 1 thời điểm)</a:t>
            </a:r>
            <a:endParaRPr sz="1300">
              <a:solidFill>
                <a:srgbClr val="1C1E21"/>
              </a:solidFill>
              <a:latin typeface="Roboto"/>
              <a:ea typeface="Roboto"/>
              <a:cs typeface="Roboto"/>
              <a:sym typeface="Roboto"/>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Các </a:t>
            </a:r>
            <a:r>
              <a:rPr lang="vi" sz="1600">
                <a:solidFill>
                  <a:schemeClr val="dk1"/>
                </a:solidFill>
                <a:latin typeface="Roboto Condensed"/>
                <a:ea typeface="Roboto Condensed"/>
                <a:cs typeface="Roboto Condensed"/>
                <a:sym typeface="Roboto Condensed"/>
              </a:rPr>
              <a:t>subscription</a:t>
            </a:r>
            <a:r>
              <a:rPr lang="vi" sz="1600">
                <a:solidFill>
                  <a:schemeClr val="dk1"/>
                </a:solidFill>
                <a:latin typeface="Roboto Condensed"/>
                <a:ea typeface="Roboto Condensed"/>
                <a:cs typeface="Roboto Condensed"/>
                <a:sym typeface="Roboto Condensed"/>
              </a:rPr>
              <a:t> có cùng endpoints và cùng data thì sẽ dùng chung 1 cache.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data được lưu trong cache miễn là có ít nhất 1 subscription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không có subscription, data sẽ bị unmount sau 60s, theo mặc định hoặc có thể custom bằng </a:t>
            </a:r>
            <a:r>
              <a:rPr lang="vi" sz="1200">
                <a:solidFill>
                  <a:srgbClr val="1C1E21"/>
                </a:solidFill>
                <a:highlight>
                  <a:srgbClr val="DADDE1"/>
                </a:highlight>
                <a:latin typeface="Courier New"/>
                <a:ea typeface="Courier New"/>
                <a:cs typeface="Courier New"/>
                <a:sym typeface="Courier New"/>
              </a:rPr>
              <a:t>keepUnusedDataFor: 30</a:t>
            </a:r>
            <a:r>
              <a:rPr lang="vi" sz="1600">
                <a:solidFill>
                  <a:schemeClr val="dk1"/>
                </a:solidFill>
                <a:latin typeface="Roboto Condensed"/>
                <a:ea typeface="Roboto Condensed"/>
                <a:cs typeface="Roboto Condensed"/>
                <a:sym typeface="Roboto Condensed"/>
              </a:rPr>
              <a:t>. Trong khoảng thời gian này, nếu không có bất cứ subscription nào thì data sẽ bị xóa.</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4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55" name="Google Shape;855;p145"/>
          <p:cNvSpPr txBox="1"/>
          <p:nvPr>
            <p:ph idx="1" type="body"/>
          </p:nvPr>
        </p:nvSpPr>
        <p:spPr>
          <a:xfrm>
            <a:off x="327450" y="897425"/>
            <a:ext cx="80406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Caching behavior of  Redux Toolkit</a:t>
            </a:r>
            <a:endParaRPr b="1" sz="1800">
              <a:solidFill>
                <a:schemeClr val="dk1"/>
              </a:solidFill>
              <a:latin typeface="Roboto Condensed"/>
              <a:ea typeface="Roboto Condensed"/>
              <a:cs typeface="Roboto Condensed"/>
              <a:sym typeface="Roboto Condensed"/>
            </a:endParaRPr>
          </a:p>
        </p:txBody>
      </p:sp>
      <p:sp>
        <p:nvSpPr>
          <p:cNvPr id="856" name="Google Shape;856;p145"/>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a:t>
            </a:r>
            <a:r>
              <a:rPr b="1" lang="vi" sz="1300">
                <a:solidFill>
                  <a:srgbClr val="1C1E21"/>
                </a:solidFill>
                <a:latin typeface="Roboto"/>
                <a:ea typeface="Roboto"/>
                <a:cs typeface="Roboto"/>
                <a:sym typeface="Roboto"/>
              </a:rPr>
              <a:t>refetchOnMountOrArgChange </a:t>
            </a:r>
            <a:r>
              <a:rPr lang="vi" sz="1600">
                <a:solidFill>
                  <a:schemeClr val="dk1"/>
                </a:solidFill>
                <a:latin typeface="Roboto Condensed"/>
                <a:ea typeface="Roboto Condensed"/>
                <a:cs typeface="Roboto Condensed"/>
                <a:sym typeface="Roboto Condensed"/>
              </a:rPr>
              <a:t>để yêu cầu redux tookit load lại data mới sau n giây hoặc khi query thay đổi. Tham số này chấp nhận giá trị boolean hoặc number. </a:t>
            </a:r>
            <a:r>
              <a:rPr lang="vi" sz="1600">
                <a:solidFill>
                  <a:schemeClr val="dk1"/>
                </a:solidFill>
                <a:latin typeface="Roboto Condensed"/>
                <a:ea typeface="Roboto Condensed"/>
                <a:cs typeface="Roboto Condensed"/>
                <a:sym typeface="Roboto Condensed"/>
              </a:rPr>
              <a:t>Khi sử dụng number thì scenario xảy ra như sau:</a:t>
            </a:r>
            <a:endParaRPr sz="1600">
              <a:solidFill>
                <a:schemeClr val="dk1"/>
              </a:solidFill>
              <a:latin typeface="Roboto Condensed"/>
              <a:ea typeface="Roboto Condensed"/>
              <a:cs typeface="Roboto Condensed"/>
              <a:sym typeface="Roboto Condensed"/>
            </a:endParaRPr>
          </a:p>
          <a:p>
            <a:pPr indent="-330200" lvl="1" marL="9144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so sánh current time với last fulfilled timestamp</a:t>
            </a:r>
            <a:endParaRPr sz="1600">
              <a:solidFill>
                <a:schemeClr val="dk1"/>
              </a:solidFill>
              <a:latin typeface="Roboto Condensed"/>
              <a:ea typeface="Roboto Condensed"/>
              <a:cs typeface="Roboto Condensed"/>
              <a:sym typeface="Roboto Condensed"/>
            </a:endParaRPr>
          </a:p>
          <a:p>
            <a:pPr indent="-330200" lvl="1" marL="9144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thời gian &gt; number, refetch lại data </a:t>
            </a:r>
            <a:endParaRPr sz="1600">
              <a:solidFill>
                <a:schemeClr val="dk1"/>
              </a:solidFill>
              <a:latin typeface="Roboto Condensed"/>
              <a:ea typeface="Roboto Condensed"/>
              <a:cs typeface="Roboto Condensed"/>
              <a:sym typeface="Roboto Condensed"/>
            </a:endParaRPr>
          </a:p>
          <a:p>
            <a:pPr indent="-330200" lvl="1" marL="9144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không có caching data → load new data</a:t>
            </a:r>
            <a:endParaRPr sz="1600">
              <a:solidFill>
                <a:schemeClr val="dk1"/>
              </a:solidFill>
              <a:latin typeface="Roboto Condensed"/>
              <a:ea typeface="Roboto Condensed"/>
              <a:cs typeface="Roboto Condensed"/>
              <a:sym typeface="Roboto Condensed"/>
            </a:endParaRPr>
          </a:p>
          <a:p>
            <a:pPr indent="-330200" lvl="1" marL="9144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đã tồn tại 1 subscription query từ trước và trong thời gian này, thì sử dụng caching data đã tồn tại này.</a:t>
            </a:r>
            <a:endParaRPr sz="1600">
              <a:solidFill>
                <a:schemeClr val="dk1"/>
              </a:solidFill>
              <a:latin typeface="Roboto Condensed"/>
              <a:ea typeface="Roboto Condensed"/>
              <a:cs typeface="Roboto Condensed"/>
              <a:sym typeface="Roboto Condensed"/>
            </a:endParaRPr>
          </a:p>
          <a:p>
            <a:pPr indent="-330200" lvl="0" marL="457200" marR="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Bài toán, load userSetting sau khi logout. Vì load userSetting sử dụng access_token để lấy thông tin user, nên các query của nó không thay đổi, dẫn đến khi subscription thì data sẽ lấy từ cache thay vì fetch 1 query mới.</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62" name="Google Shape;862;p146"/>
          <p:cNvSpPr txBox="1"/>
          <p:nvPr>
            <p:ph idx="1" type="body"/>
          </p:nvPr>
        </p:nvSpPr>
        <p:spPr>
          <a:xfrm>
            <a:off x="327450" y="897425"/>
            <a:ext cx="80406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Caching behavior of  Redux Toolkit</a:t>
            </a:r>
            <a:endParaRPr b="1" sz="1800">
              <a:solidFill>
                <a:schemeClr val="dk1"/>
              </a:solidFill>
              <a:latin typeface="Roboto Condensed"/>
              <a:ea typeface="Roboto Condensed"/>
              <a:cs typeface="Roboto Condensed"/>
              <a:sym typeface="Roboto Condensed"/>
            </a:endParaRPr>
          </a:p>
        </p:txBody>
      </p:sp>
      <p:sp>
        <p:nvSpPr>
          <p:cNvPr id="863" name="Google Shape;863;p146"/>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refetch để load data mới.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a:t>
            </a:r>
            <a:r>
              <a:rPr b="1" lang="vi" sz="1300">
                <a:solidFill>
                  <a:srgbClr val="1C1E21"/>
                </a:solidFill>
                <a:latin typeface="Roboto"/>
                <a:ea typeface="Roboto"/>
                <a:cs typeface="Roboto"/>
                <a:sym typeface="Roboto"/>
              </a:rPr>
              <a:t>refetchOnFocus</a:t>
            </a:r>
            <a:r>
              <a:rPr lang="vi" sz="1600">
                <a:solidFill>
                  <a:schemeClr val="dk1"/>
                </a:solidFill>
                <a:latin typeface="Roboto Condensed"/>
                <a:ea typeface="Roboto Condensed"/>
                <a:cs typeface="Roboto Condensed"/>
                <a:sym typeface="Roboto Condensed"/>
              </a:rPr>
              <a:t> để load data mới. (tìm hiểu thêm).</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dung </a:t>
            </a:r>
            <a:r>
              <a:rPr b="1" lang="vi" sz="1300">
                <a:solidFill>
                  <a:srgbClr val="1C1E21"/>
                </a:solidFill>
                <a:latin typeface="Roboto"/>
                <a:ea typeface="Roboto"/>
                <a:cs typeface="Roboto"/>
                <a:sym typeface="Roboto"/>
              </a:rPr>
              <a:t>refetchOnReconnect </a:t>
            </a:r>
            <a:r>
              <a:rPr lang="vi" sz="1600">
                <a:solidFill>
                  <a:schemeClr val="dk1"/>
                </a:solidFill>
                <a:latin typeface="Roboto Condensed"/>
                <a:ea typeface="Roboto Condensed"/>
                <a:cs typeface="Roboto Condensed"/>
                <a:sym typeface="Roboto Condensed"/>
              </a:rPr>
              <a:t>để load data mới. (tìm hiểu thêm).</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 Khi sử dụng redux toolkit cần đặc biệt chú ý đến vấn đề caching nếu không thì mọi thử sẽ xảy ra không theo ý muốn.</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69" name="Google Shape;869;p147"/>
          <p:cNvSpPr txBox="1"/>
          <p:nvPr>
            <p:ph idx="1" type="body"/>
          </p:nvPr>
        </p:nvSpPr>
        <p:spPr>
          <a:xfrm>
            <a:off x="327450" y="897425"/>
            <a:ext cx="80406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Automated re-fetching</a:t>
            </a:r>
            <a:endParaRPr b="1" sz="1800">
              <a:solidFill>
                <a:schemeClr val="dk1"/>
              </a:solidFill>
              <a:latin typeface="Roboto Condensed"/>
              <a:ea typeface="Roboto Condensed"/>
              <a:cs typeface="Roboto Condensed"/>
              <a:sym typeface="Roboto Condensed"/>
            </a:endParaRPr>
          </a:p>
        </p:txBody>
      </p:sp>
      <p:sp>
        <p:nvSpPr>
          <p:cNvPr id="870" name="Google Shape;870;p147"/>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Bài toán: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1 subscription được added vào 1 query end-points thì request chỉ được gọi nếu như cache data không tồn tại, nếu không, redux toolkit sẽ sử dụng exiting data thay thế.</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Giả sử query get 1 list các item, và sau đó run 1 mutation để update/ hoặc add mới 1 item, → cache data đã không còn đúng nữa. Do đó cần re-fetch lại data.</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Refetch data có thể thực hiện bằng refetch, hoặc sử dụng cơ chế automated refetching.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“tags” trong redux</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Mỗi tags liên quan tới 1 danh sách end-points.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tags bị invalid bởi 1 mutation, toàn bộ query liên quan đến tags này sẽ được auto refetch.</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7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297" name="Google Shape;297;p76"/>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useState</a:t>
            </a:r>
            <a:endParaRPr b="1" sz="1800">
              <a:solidFill>
                <a:schemeClr val="dk1"/>
              </a:solidFill>
              <a:latin typeface="Roboto Condensed"/>
              <a:ea typeface="Roboto Condensed"/>
              <a:cs typeface="Roboto Condensed"/>
              <a:sym typeface="Roboto Condensed"/>
            </a:endParaRPr>
          </a:p>
        </p:txBody>
      </p:sp>
      <p:sp>
        <p:nvSpPr>
          <p:cNvPr id="298" name="Google Shape;298;p76"/>
          <p:cNvSpPr txBox="1"/>
          <p:nvPr>
            <p:ph idx="2" type="body"/>
          </p:nvPr>
        </p:nvSpPr>
        <p:spPr>
          <a:xfrm>
            <a:off x="327450" y="1219500"/>
            <a:ext cx="8401500" cy="3765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Các state bên trong component nên được chia nhỏ để dễ quản lý</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Nếu các state nằm trong tập hữu hạn thì nên khai báo là enum hoặc declare để xác định cụ thể</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Nếu 1 state được truyền đi giữa nhiều components thì hoặc là khai báo nó như 1 context (React Context) hoặc sử dụng lifting state up.</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Nếu 1 state có thể bị thay đổi bên trong 1 component con khi nó truyền vào dưới dạng props thì</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Nghiêm cấm dùng useState để biến props của các child component thành state bên trong component con đó, vì nó làm state tổng thiếu đồng bộ</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Việc thay đổi state nên thực hiện tại vị trí của component cha, hoặc có thể sử dụng useReducer thay thế.</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76" name="Google Shape;876;p148"/>
          <p:cNvSpPr txBox="1"/>
          <p:nvPr>
            <p:ph idx="1" type="body"/>
          </p:nvPr>
        </p:nvSpPr>
        <p:spPr>
          <a:xfrm>
            <a:off x="327450" y="897425"/>
            <a:ext cx="80406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Manual cache updates</a:t>
            </a:r>
            <a:endParaRPr b="1" sz="1800">
              <a:solidFill>
                <a:schemeClr val="dk1"/>
              </a:solidFill>
              <a:latin typeface="Roboto Condensed"/>
              <a:ea typeface="Roboto Condensed"/>
              <a:cs typeface="Roboto Condensed"/>
              <a:sym typeface="Roboto Condensed"/>
            </a:endParaRPr>
          </a:p>
        </p:txBody>
      </p:sp>
      <p:sp>
        <p:nvSpPr>
          <p:cNvPr id="877" name="Google Shape;877;p148"/>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Bài toán: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Filter 1 danh sách users đang có trạng thái là enable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Disabled 1 users.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Yêu cầu: user hiện tại bị đổi thành disabled.</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sử dụng automated re-fetching </a:t>
            </a:r>
            <a:endParaRPr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refetch query được gọi và load các user đang có trạng thái enable</a:t>
            </a:r>
            <a:endParaRPr sz="1600">
              <a:solidFill>
                <a:schemeClr val="dk1"/>
              </a:solidFill>
              <a:latin typeface="Roboto Condensed"/>
              <a:ea typeface="Roboto Condensed"/>
              <a:cs typeface="Roboto Condensed"/>
              <a:sym typeface="Roboto Condensed"/>
            </a:endParaRPr>
          </a:p>
          <a:p>
            <a:pPr indent="-330200" lvl="2" marL="13716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user bị disabled kia sẽ bị remove khỏi danh sách, do đó không thể sử dụng automated-refetching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Manual cache updates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Update caching data với </a:t>
            </a:r>
            <a:r>
              <a:rPr b="1" lang="vi" sz="1300">
                <a:solidFill>
                  <a:srgbClr val="1C1E21"/>
                </a:solidFill>
                <a:latin typeface="Roboto"/>
                <a:ea typeface="Roboto"/>
                <a:cs typeface="Roboto"/>
                <a:sym typeface="Roboto"/>
              </a:rPr>
              <a:t>Optimistic Updates </a:t>
            </a:r>
            <a:r>
              <a:rPr lang="vi" sz="1300">
                <a:solidFill>
                  <a:srgbClr val="1C1E21"/>
                </a:solidFill>
                <a:latin typeface="Roboto"/>
                <a:ea typeface="Roboto"/>
                <a:cs typeface="Roboto"/>
                <a:sym typeface="Roboto"/>
              </a:rPr>
              <a:t>(xảy ra trước khi mutation được thực thi)</a:t>
            </a:r>
            <a:endParaRPr sz="1300">
              <a:solidFill>
                <a:srgbClr val="1C1E2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Update caching data với </a:t>
            </a:r>
            <a:r>
              <a:rPr b="1" lang="vi" sz="1300">
                <a:solidFill>
                  <a:srgbClr val="1C1E21"/>
                </a:solidFill>
                <a:latin typeface="Roboto"/>
                <a:ea typeface="Roboto"/>
                <a:cs typeface="Roboto"/>
                <a:sym typeface="Roboto"/>
              </a:rPr>
              <a:t>Pessimistic Updates </a:t>
            </a:r>
            <a:r>
              <a:rPr lang="vi" sz="1300">
                <a:solidFill>
                  <a:srgbClr val="1C1E21"/>
                </a:solidFill>
                <a:latin typeface="Roboto"/>
                <a:ea typeface="Roboto"/>
                <a:cs typeface="Roboto"/>
                <a:sym typeface="Roboto"/>
              </a:rPr>
              <a:t>(sử dụng response của mutation để update data)</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83" name="Google Shape;883;p149"/>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1: Khi nào nên xài redux, khi nào nên xài react context</a:t>
            </a:r>
            <a:endParaRPr b="1" sz="1800">
              <a:solidFill>
                <a:schemeClr val="dk1"/>
              </a:solidFill>
              <a:latin typeface="Roboto Condensed"/>
              <a:ea typeface="Roboto Condensed"/>
              <a:cs typeface="Roboto Condensed"/>
              <a:sym typeface="Roboto Condensed"/>
            </a:endParaRPr>
          </a:p>
        </p:txBody>
      </p:sp>
      <p:sp>
        <p:nvSpPr>
          <p:cNvPr id="884" name="Google Shape;884;p149"/>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Ưu tiên sử dụng react context hơn là redux.</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 context wrap theo container, nên dễ quản lý hơn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React context nhẹ hơn và có thể tồn tại nhiều instance trên 1 app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built-in của react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Phạm vi trong 1 page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nào cần thiết sử dụng redux?</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là global state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phạm vi chia sẻ nhiều page với nhau</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chỉ có 1 instance đại diện cho state của app trong 1 thời điểm</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Call API</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5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90" name="Google Shape;890;p150"/>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2: Invalid caching khi data không thay đổi.</a:t>
            </a:r>
            <a:endParaRPr b="1" sz="1800">
              <a:solidFill>
                <a:schemeClr val="dk1"/>
              </a:solidFill>
              <a:latin typeface="Roboto Condensed"/>
              <a:ea typeface="Roboto Condensed"/>
              <a:cs typeface="Roboto Condensed"/>
              <a:sym typeface="Roboto Condensed"/>
            </a:endParaRPr>
          </a:p>
        </p:txBody>
      </p:sp>
      <p:sp>
        <p:nvSpPr>
          <p:cNvPr id="891" name="Google Shape;891;p150"/>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refetch</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automated re-fetching</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5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897" name="Google Shape;897;p151"/>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3: Quản lý local storage như thế nào cho hiệu quả</a:t>
            </a:r>
            <a:endParaRPr b="1" sz="1800">
              <a:solidFill>
                <a:schemeClr val="dk1"/>
              </a:solidFill>
              <a:latin typeface="Roboto Condensed"/>
              <a:ea typeface="Roboto Condensed"/>
              <a:cs typeface="Roboto Condensed"/>
              <a:sym typeface="Roboto Condensed"/>
            </a:endParaRPr>
          </a:p>
        </p:txBody>
      </p:sp>
      <p:sp>
        <p:nvSpPr>
          <p:cNvPr id="898" name="Google Shape;898;p151"/>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store </a:t>
            </a:r>
            <a:r>
              <a:rPr lang="vi" sz="1600">
                <a:solidFill>
                  <a:schemeClr val="dk1"/>
                </a:solidFill>
                <a:latin typeface="Roboto Condensed"/>
                <a:ea typeface="Roboto Condensed"/>
                <a:cs typeface="Roboto Condensed"/>
                <a:sym typeface="Roboto Condensed"/>
              </a:rPr>
              <a:t>variable với localStorage.setItem(“nameItem”, value)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truy xuất trực tiếp tới variable này, thay vì vậy export 1 function để lấy giá trị của localStorage này ra.</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Không remove giá trị này bằng localStorage.removeItem(“nameItem”). thay vì vậy trong vị trí set, export 1 function để clear giá trị này và sử dụng nó thay thế.</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Lý do, nếu sử dụng trực tiếp “nameItem” thì sẽ khó quản lý.</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Lưu ý cần remove/clear giá trị này cho các bài toán cụ thể.</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904" name="Google Shape;904;p152"/>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4: Tích hợp pagination với Antd Table</a:t>
            </a:r>
            <a:endParaRPr b="1" sz="1800">
              <a:solidFill>
                <a:schemeClr val="dk1"/>
              </a:solidFill>
              <a:latin typeface="Roboto Condensed"/>
              <a:ea typeface="Roboto Condensed"/>
              <a:cs typeface="Roboto Condensed"/>
              <a:sym typeface="Roboto Condensed"/>
            </a:endParaRPr>
          </a:p>
        </p:txBody>
      </p:sp>
      <p:sp>
        <p:nvSpPr>
          <p:cNvPr id="905" name="Google Shape;905;p152"/>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Trước khi bắt đầu thì backend và front-end cần thống nhất data model</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Dựa vào data model để xây dựng component cho hợp lý</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Che dấu sự phức tạp của components bằng cách wrap nó lại trong 1 data có tình trừu tượng hơn.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Cần xem xét data của response từ service, với props của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Sau đó thiết kế component dựa trên các data model này</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Xem xét các props mặc định, hoặc các trường hợp khi data là null hoặc đang được fetching.</a:t>
            </a:r>
            <a:endParaRPr sz="1600">
              <a:solidFill>
                <a:schemeClr val="dk1"/>
              </a:solidFill>
              <a:latin typeface="Roboto Condensed"/>
              <a:ea typeface="Roboto Condensed"/>
              <a:cs typeface="Roboto Condensed"/>
              <a:sym typeface="Roboto Condensed"/>
            </a:endParaRPr>
          </a:p>
          <a:p>
            <a:pPr indent="-330200" lvl="0"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ex: PaginationProps&lt;T&gt;{</a:t>
            </a:r>
            <a:br>
              <a:rPr lang="vi" sz="1600">
                <a:solidFill>
                  <a:schemeClr val="dk1"/>
                </a:solidFill>
                <a:latin typeface="Roboto Condensed"/>
                <a:ea typeface="Roboto Condensed"/>
                <a:cs typeface="Roboto Condensed"/>
                <a:sym typeface="Roboto Condensed"/>
              </a:rPr>
            </a:br>
            <a:r>
              <a:rPr lang="vi" sz="1600">
                <a:solidFill>
                  <a:schemeClr val="dk1"/>
                </a:solidFill>
                <a:latin typeface="Roboto Condensed"/>
                <a:ea typeface="Roboto Condensed"/>
                <a:cs typeface="Roboto Condensed"/>
                <a:sym typeface="Roboto Condensed"/>
              </a:rPr>
              <a:t>	content: T[],</a:t>
            </a:r>
            <a:endParaRPr sz="1600">
              <a:solidFill>
                <a:schemeClr val="dk1"/>
              </a:solidFill>
              <a:latin typeface="Roboto Condensed"/>
              <a:ea typeface="Roboto Condensed"/>
              <a:cs typeface="Roboto Condensed"/>
              <a:sym typeface="Roboto Condensed"/>
            </a:endParaRPr>
          </a:p>
          <a:p>
            <a:pPr indent="457200" lvl="0" marL="9144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page: 0,</a:t>
            </a:r>
            <a:endParaRPr sz="1600">
              <a:solidFill>
                <a:schemeClr val="dk1"/>
              </a:solidFill>
              <a:latin typeface="Roboto Condensed"/>
              <a:ea typeface="Roboto Condensed"/>
              <a:cs typeface="Roboto Condensed"/>
              <a:sym typeface="Roboto Condensed"/>
            </a:endParaRPr>
          </a:p>
          <a:p>
            <a:pPr indent="0" lvl="0" marL="13716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totalPage: 0,</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0" lvl="0" marL="9144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911" name="Google Shape;911;p153"/>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5: Học cách xử lý JSON data.</a:t>
            </a:r>
            <a:endParaRPr b="1" sz="1800">
              <a:solidFill>
                <a:schemeClr val="dk1"/>
              </a:solidFill>
              <a:latin typeface="Roboto Condensed"/>
              <a:ea typeface="Roboto Condensed"/>
              <a:cs typeface="Roboto Condensed"/>
              <a:sym typeface="Roboto Condensed"/>
            </a:endParaRPr>
          </a:p>
        </p:txBody>
      </p:sp>
      <p:sp>
        <p:nvSpPr>
          <p:cNvPr id="912" name="Google Shape;912;p153"/>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Đôi khi backend trả lại data không giống như mong đợi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Cần xử lý data sau khi get về</a:t>
            </a:r>
            <a:r>
              <a:rPr lang="vi" sz="1600">
                <a:solidFill>
                  <a:schemeClr val="dk1"/>
                </a:solidFill>
                <a:latin typeface="Roboto Condensed"/>
                <a:ea typeface="Roboto Condensed"/>
                <a:cs typeface="Roboto Condensed"/>
                <a:sym typeface="Roboto Condensed"/>
              </a:rPr>
              <a: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Xử lý data trong từng subscription: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Code bị trùng lặp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handle useMemo</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Xử lý data ngay trong services.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Code tập trung bên trong service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service trở nên phực tạp và đôi khi khó hiểu khi debug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cần thông báo cho các thành viên khác về sự thay đổi này</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918" name="Google Shape;918;p154"/>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6: Filter users với Select Component của Antds</a:t>
            </a:r>
            <a:endParaRPr b="1" sz="1800">
              <a:solidFill>
                <a:schemeClr val="dk1"/>
              </a:solidFill>
              <a:latin typeface="Roboto Condensed"/>
              <a:ea typeface="Roboto Condensed"/>
              <a:cs typeface="Roboto Condensed"/>
              <a:sym typeface="Roboto Condensed"/>
            </a:endParaRPr>
          </a:p>
        </p:txBody>
      </p:sp>
      <p:sp>
        <p:nvSpPr>
          <p:cNvPr id="919" name="Google Shape;919;p154"/>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Suy nghĩ bài toán theo hướng tổng quát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Thiết kế các component theo tính mở rộng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Handle onChange của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Handle filterByKeyword của component.</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5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Redux and React Context</a:t>
            </a:r>
            <a:endParaRPr sz="3000"/>
          </a:p>
        </p:txBody>
      </p:sp>
      <p:sp>
        <p:nvSpPr>
          <p:cNvPr id="925" name="Google Shape;925;p155"/>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Practice</a:t>
            </a:r>
            <a:endParaRPr b="1" sz="1800">
              <a:solidFill>
                <a:schemeClr val="dk1"/>
              </a:solidFill>
              <a:latin typeface="Roboto Condensed"/>
              <a:ea typeface="Roboto Condensed"/>
              <a:cs typeface="Roboto Condensed"/>
              <a:sym typeface="Roboto Condensed"/>
            </a:endParaRPr>
          </a:p>
        </p:txBody>
      </p:sp>
      <p:sp>
        <p:nvSpPr>
          <p:cNvPr id="926" name="Google Shape;926;p155"/>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Tiếp tục với bài toán trên.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redux toolkit để gửi data đi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authorization</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0" y="765700"/>
            <a:ext cx="2984100" cy="331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1100"/>
              <a:buFont typeface="Arial"/>
              <a:buNone/>
            </a:pPr>
            <a:r>
              <a:rPr lang="vi" sz="3200">
                <a:solidFill>
                  <a:schemeClr val="lt1"/>
                </a:solidFill>
              </a:rPr>
              <a:t>React Training Program</a:t>
            </a:r>
            <a:endParaRPr sz="3200">
              <a:solidFill>
                <a:schemeClr val="lt1"/>
              </a:solidFill>
            </a:endParaRPr>
          </a:p>
        </p:txBody>
      </p:sp>
      <p:sp>
        <p:nvSpPr>
          <p:cNvPr id="932" name="Google Shape;932;p156"/>
          <p:cNvSpPr/>
          <p:nvPr/>
        </p:nvSpPr>
        <p:spPr>
          <a:xfrm>
            <a:off x="3938900" y="9145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Design Components</a:t>
            </a:r>
            <a:endParaRPr b="1" sz="2400">
              <a:latin typeface="Roboto Condensed"/>
              <a:ea typeface="Roboto Condensed"/>
              <a:cs typeface="Roboto Condensed"/>
              <a:sym typeface="Roboto Condensed"/>
            </a:endParaRPr>
          </a:p>
        </p:txBody>
      </p:sp>
      <p:sp>
        <p:nvSpPr>
          <p:cNvPr id="933" name="Google Shape;933;p156"/>
          <p:cNvSpPr/>
          <p:nvPr/>
        </p:nvSpPr>
        <p:spPr>
          <a:xfrm>
            <a:off x="3297300" y="8784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02</a:t>
            </a:r>
            <a:endParaRPr b="1" sz="2400">
              <a:latin typeface="Roboto Condensed"/>
              <a:ea typeface="Roboto Condensed"/>
              <a:cs typeface="Roboto Condensed"/>
              <a:sym typeface="Roboto Condensed"/>
            </a:endParaRPr>
          </a:p>
        </p:txBody>
      </p:sp>
      <p:sp>
        <p:nvSpPr>
          <p:cNvPr id="934" name="Google Shape;934;p156"/>
          <p:cNvSpPr/>
          <p:nvPr/>
        </p:nvSpPr>
        <p:spPr>
          <a:xfrm>
            <a:off x="3938899" y="1663900"/>
            <a:ext cx="4871100" cy="25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latin typeface="Roboto Condensed"/>
                <a:ea typeface="Roboto Condensed"/>
                <a:cs typeface="Roboto Condensed"/>
                <a:sym typeface="Roboto Condensed"/>
              </a:rPr>
              <a:t>Design page layout</a:t>
            </a:r>
            <a:endParaRPr b="1" sz="2400">
              <a:latin typeface="Roboto Condensed"/>
              <a:ea typeface="Roboto Condensed"/>
              <a:cs typeface="Roboto Condensed"/>
              <a:sym typeface="Roboto Condensed"/>
            </a:endParaRPr>
          </a:p>
        </p:txBody>
      </p:sp>
      <p:sp>
        <p:nvSpPr>
          <p:cNvPr id="935" name="Google Shape;935;p156"/>
          <p:cNvSpPr/>
          <p:nvPr/>
        </p:nvSpPr>
        <p:spPr>
          <a:xfrm>
            <a:off x="3297300" y="162775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03</a:t>
            </a:r>
            <a:endParaRPr b="1" sz="2400">
              <a:latin typeface="Roboto Condensed"/>
              <a:ea typeface="Roboto Condensed"/>
              <a:cs typeface="Roboto Condensed"/>
              <a:sym typeface="Roboto Condensed"/>
            </a:endParaRPr>
          </a:p>
        </p:txBody>
      </p:sp>
      <p:sp>
        <p:nvSpPr>
          <p:cNvPr id="936" name="Google Shape;936;p156"/>
          <p:cNvSpPr/>
          <p:nvPr/>
        </p:nvSpPr>
        <p:spPr>
          <a:xfrm>
            <a:off x="3938900" y="241322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rPr b="1" lang="vi" sz="2400">
                <a:latin typeface="Roboto Condensed"/>
                <a:ea typeface="Roboto Condensed"/>
                <a:cs typeface="Roboto Condensed"/>
                <a:sym typeface="Roboto Condensed"/>
              </a:rPr>
              <a:t>Redux and React Context</a:t>
            </a:r>
            <a:endParaRPr b="1" sz="2400">
              <a:latin typeface="Roboto Condensed"/>
              <a:ea typeface="Roboto Condensed"/>
              <a:cs typeface="Roboto Condensed"/>
              <a:sym typeface="Roboto Condensed"/>
            </a:endParaRPr>
          </a:p>
        </p:txBody>
      </p:sp>
      <p:sp>
        <p:nvSpPr>
          <p:cNvPr id="937" name="Google Shape;937;p156"/>
          <p:cNvSpPr/>
          <p:nvPr/>
        </p:nvSpPr>
        <p:spPr>
          <a:xfrm>
            <a:off x="3297300" y="2377075"/>
            <a:ext cx="555000" cy="3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lang="vi" sz="2400">
                <a:latin typeface="Roboto Condensed"/>
                <a:ea typeface="Roboto Condensed"/>
                <a:cs typeface="Roboto Condensed"/>
                <a:sym typeface="Roboto Condensed"/>
              </a:rPr>
              <a:t>04</a:t>
            </a:r>
            <a:endParaRPr b="1" sz="2400">
              <a:latin typeface="Roboto Condensed"/>
              <a:ea typeface="Roboto Condensed"/>
              <a:cs typeface="Roboto Condensed"/>
              <a:sym typeface="Roboto Condensed"/>
            </a:endParaRPr>
          </a:p>
        </p:txBody>
      </p:sp>
      <p:sp>
        <p:nvSpPr>
          <p:cNvPr id="938" name="Google Shape;938;p156"/>
          <p:cNvSpPr/>
          <p:nvPr/>
        </p:nvSpPr>
        <p:spPr>
          <a:xfrm>
            <a:off x="3938900" y="3162550"/>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accent2"/>
                </a:solidFill>
                <a:latin typeface="Roboto Condensed"/>
                <a:ea typeface="Roboto Condensed"/>
                <a:cs typeface="Roboto Condensed"/>
                <a:sym typeface="Roboto Condensed"/>
              </a:rPr>
              <a:t>Formik and form validation</a:t>
            </a:r>
            <a:endParaRPr b="1" sz="24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dk1"/>
              </a:buClr>
              <a:buFont typeface="Arial"/>
              <a:buNone/>
            </a:pPr>
            <a:r>
              <a:t/>
            </a:r>
            <a:endParaRPr b="1" sz="2400">
              <a:latin typeface="Roboto Condensed"/>
              <a:ea typeface="Roboto Condensed"/>
              <a:cs typeface="Roboto Condensed"/>
              <a:sym typeface="Roboto Condensed"/>
            </a:endParaRPr>
          </a:p>
        </p:txBody>
      </p:sp>
      <p:sp>
        <p:nvSpPr>
          <p:cNvPr id="939" name="Google Shape;939;p156"/>
          <p:cNvSpPr/>
          <p:nvPr/>
        </p:nvSpPr>
        <p:spPr>
          <a:xfrm>
            <a:off x="3297300" y="3126400"/>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05</a:t>
            </a:r>
            <a:endParaRPr b="1" sz="2400">
              <a:latin typeface="Roboto Condensed"/>
              <a:ea typeface="Roboto Condensed"/>
              <a:cs typeface="Roboto Condensed"/>
              <a:sym typeface="Roboto Condensed"/>
            </a:endParaRPr>
          </a:p>
        </p:txBody>
      </p:sp>
      <p:sp>
        <p:nvSpPr>
          <p:cNvPr id="940" name="Google Shape;940;p156"/>
          <p:cNvSpPr/>
          <p:nvPr/>
        </p:nvSpPr>
        <p:spPr>
          <a:xfrm>
            <a:off x="3445350" y="12710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6"/>
          <p:cNvSpPr/>
          <p:nvPr/>
        </p:nvSpPr>
        <p:spPr>
          <a:xfrm>
            <a:off x="3445350" y="202014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6"/>
          <p:cNvSpPr/>
          <p:nvPr/>
        </p:nvSpPr>
        <p:spPr>
          <a:xfrm>
            <a:off x="3445350" y="27692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6"/>
          <p:cNvSpPr/>
          <p:nvPr/>
        </p:nvSpPr>
        <p:spPr>
          <a:xfrm>
            <a:off x="3445350" y="3518391"/>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6"/>
          <p:cNvSpPr/>
          <p:nvPr/>
        </p:nvSpPr>
        <p:spPr>
          <a:xfrm>
            <a:off x="3938900" y="38718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b="1" lang="vi" sz="2400">
                <a:solidFill>
                  <a:schemeClr val="dk1"/>
                </a:solidFill>
                <a:latin typeface="Roboto Condensed"/>
                <a:ea typeface="Roboto Condensed"/>
                <a:cs typeface="Roboto Condensed"/>
                <a:sym typeface="Roboto Condensed"/>
              </a:rPr>
              <a:t>React Design Pattern</a:t>
            </a:r>
            <a:endParaRPr b="1" sz="2400">
              <a:latin typeface="Roboto Condensed"/>
              <a:ea typeface="Roboto Condensed"/>
              <a:cs typeface="Roboto Condensed"/>
              <a:sym typeface="Roboto Condensed"/>
            </a:endParaRPr>
          </a:p>
        </p:txBody>
      </p:sp>
      <p:sp>
        <p:nvSpPr>
          <p:cNvPr id="945" name="Google Shape;945;p156"/>
          <p:cNvSpPr/>
          <p:nvPr/>
        </p:nvSpPr>
        <p:spPr>
          <a:xfrm>
            <a:off x="3297300" y="38356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06</a:t>
            </a:r>
            <a:endParaRPr b="1" sz="2400">
              <a:latin typeface="Roboto Condensed"/>
              <a:ea typeface="Roboto Condensed"/>
              <a:cs typeface="Roboto Condensed"/>
              <a:sym typeface="Roboto Condensed"/>
            </a:endParaRPr>
          </a:p>
        </p:txBody>
      </p:sp>
      <p:sp>
        <p:nvSpPr>
          <p:cNvPr id="946" name="Google Shape;946;p156"/>
          <p:cNvSpPr/>
          <p:nvPr/>
        </p:nvSpPr>
        <p:spPr>
          <a:xfrm>
            <a:off x="3445350" y="42276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6"/>
          <p:cNvSpPr/>
          <p:nvPr/>
        </p:nvSpPr>
        <p:spPr>
          <a:xfrm>
            <a:off x="3938900" y="228775"/>
            <a:ext cx="4871100" cy="35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vi" sz="2400">
                <a:latin typeface="Roboto Condensed"/>
                <a:ea typeface="Roboto Condensed"/>
                <a:cs typeface="Roboto Condensed"/>
                <a:sym typeface="Roboto Condensed"/>
              </a:rPr>
              <a:t>React Basic</a:t>
            </a:r>
            <a:endParaRPr b="1" sz="2400">
              <a:latin typeface="Roboto Condensed"/>
              <a:ea typeface="Roboto Condensed"/>
              <a:cs typeface="Roboto Condensed"/>
              <a:sym typeface="Roboto Condensed"/>
            </a:endParaRPr>
          </a:p>
        </p:txBody>
      </p:sp>
      <p:sp>
        <p:nvSpPr>
          <p:cNvPr id="948" name="Google Shape;948;p156"/>
          <p:cNvSpPr/>
          <p:nvPr/>
        </p:nvSpPr>
        <p:spPr>
          <a:xfrm>
            <a:off x="3297300" y="19262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01</a:t>
            </a:r>
            <a:endParaRPr b="1" sz="2400">
              <a:latin typeface="Roboto Condensed"/>
              <a:ea typeface="Roboto Condensed"/>
              <a:cs typeface="Roboto Condensed"/>
              <a:sym typeface="Roboto Condensed"/>
            </a:endParaRPr>
          </a:p>
        </p:txBody>
      </p:sp>
      <p:sp>
        <p:nvSpPr>
          <p:cNvPr id="949" name="Google Shape;949;p156"/>
          <p:cNvSpPr/>
          <p:nvPr/>
        </p:nvSpPr>
        <p:spPr>
          <a:xfrm>
            <a:off x="3445350" y="58521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6"/>
          <p:cNvSpPr/>
          <p:nvPr/>
        </p:nvSpPr>
        <p:spPr>
          <a:xfrm>
            <a:off x="3938900" y="4557625"/>
            <a:ext cx="4983600" cy="35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vi" sz="2400">
                <a:solidFill>
                  <a:schemeClr val="dk1"/>
                </a:solidFill>
                <a:latin typeface="Roboto Condensed"/>
                <a:ea typeface="Roboto Condensed"/>
                <a:cs typeface="Roboto Condensed"/>
                <a:sym typeface="Roboto Condensed"/>
              </a:rPr>
              <a:t>….</a:t>
            </a:r>
            <a:r>
              <a:rPr b="1" lang="vi" sz="2400">
                <a:solidFill>
                  <a:schemeClr val="dk1"/>
                </a:solidFill>
                <a:latin typeface="Roboto Condensed"/>
                <a:ea typeface="Roboto Condensed"/>
                <a:cs typeface="Roboto Condensed"/>
                <a:sym typeface="Roboto Condensed"/>
              </a:rPr>
              <a:t> </a:t>
            </a:r>
            <a:endParaRPr b="1" sz="2400">
              <a:latin typeface="Roboto Condensed"/>
              <a:ea typeface="Roboto Condensed"/>
              <a:cs typeface="Roboto Condensed"/>
              <a:sym typeface="Roboto Condensed"/>
            </a:endParaRPr>
          </a:p>
        </p:txBody>
      </p:sp>
      <p:sp>
        <p:nvSpPr>
          <p:cNvPr id="951" name="Google Shape;951;p156"/>
          <p:cNvSpPr/>
          <p:nvPr/>
        </p:nvSpPr>
        <p:spPr>
          <a:xfrm>
            <a:off x="3297300" y="4521475"/>
            <a:ext cx="5550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vi" sz="2400">
                <a:latin typeface="Roboto Condensed"/>
                <a:ea typeface="Roboto Condensed"/>
                <a:cs typeface="Roboto Condensed"/>
                <a:sym typeface="Roboto Condensed"/>
              </a:rPr>
              <a:t>07</a:t>
            </a:r>
            <a:endParaRPr b="1" sz="2400">
              <a:latin typeface="Roboto Condensed"/>
              <a:ea typeface="Roboto Condensed"/>
              <a:cs typeface="Roboto Condensed"/>
              <a:sym typeface="Roboto Condensed"/>
            </a:endParaRPr>
          </a:p>
        </p:txBody>
      </p:sp>
      <p:sp>
        <p:nvSpPr>
          <p:cNvPr id="952" name="Google Shape;952;p156"/>
          <p:cNvSpPr/>
          <p:nvPr/>
        </p:nvSpPr>
        <p:spPr>
          <a:xfrm>
            <a:off x="3445350" y="4913466"/>
            <a:ext cx="258900" cy="51900"/>
          </a:xfrm>
          <a:prstGeom prst="rect">
            <a:avLst/>
          </a:prstGeom>
          <a:solidFill>
            <a:srgbClr val="F5C3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5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Router DOM</a:t>
            </a:r>
            <a:endParaRPr sz="3000"/>
          </a:p>
        </p:txBody>
      </p:sp>
      <p:sp>
        <p:nvSpPr>
          <p:cNvPr id="958" name="Google Shape;958;p157"/>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React Router DOM</a:t>
            </a:r>
            <a:endParaRPr b="1" sz="1800">
              <a:solidFill>
                <a:schemeClr val="dk1"/>
              </a:solidFill>
              <a:latin typeface="Roboto Condensed"/>
              <a:ea typeface="Roboto Condensed"/>
              <a:cs typeface="Roboto Condensed"/>
              <a:sym typeface="Roboto Condensed"/>
            </a:endParaRPr>
          </a:p>
        </p:txBody>
      </p:sp>
      <p:sp>
        <p:nvSpPr>
          <p:cNvPr id="959" name="Google Shape;959;p157"/>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Separate module &amp; lazy load.</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get query params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get path variable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redirect to another page.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private router.</a:t>
            </a:r>
            <a:endParaRPr sz="1600">
              <a:solidFill>
                <a:schemeClr val="dk1"/>
              </a:solidFill>
              <a:latin typeface="Roboto Condensed"/>
              <a:ea typeface="Roboto Condensed"/>
              <a:cs typeface="Roboto Condensed"/>
              <a:sym typeface="Roboto Condensed"/>
            </a:endParaRPr>
          </a:p>
          <a:p>
            <a:pPr indent="0" lvl="0" marL="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7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Basic</a:t>
            </a:r>
            <a:endParaRPr sz="3000"/>
          </a:p>
        </p:txBody>
      </p:sp>
      <p:sp>
        <p:nvSpPr>
          <p:cNvPr id="304" name="Google Shape;304;p77"/>
          <p:cNvSpPr txBox="1"/>
          <p:nvPr>
            <p:ph idx="1" type="body"/>
          </p:nvPr>
        </p:nvSpPr>
        <p:spPr>
          <a:xfrm>
            <a:off x="327450" y="897425"/>
            <a:ext cx="41487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useRef</a:t>
            </a:r>
            <a:endParaRPr b="1" sz="1800">
              <a:solidFill>
                <a:schemeClr val="dk1"/>
              </a:solidFill>
              <a:latin typeface="Roboto Condensed"/>
              <a:ea typeface="Roboto Condensed"/>
              <a:cs typeface="Roboto Condensed"/>
              <a:sym typeface="Roboto Condensed"/>
            </a:endParaRPr>
          </a:p>
        </p:txBody>
      </p:sp>
      <p:sp>
        <p:nvSpPr>
          <p:cNvPr id="305" name="Google Shape;305;p77"/>
          <p:cNvSpPr txBox="1"/>
          <p:nvPr>
            <p:ph idx="2" type="body"/>
          </p:nvPr>
        </p:nvSpPr>
        <p:spPr>
          <a:xfrm>
            <a:off x="327450" y="1219500"/>
            <a:ext cx="8306100" cy="3709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50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Lưu trữ các mutation state.</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thay đổi bằng cách set lại giá trị này, ref.current = new_data</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Khi ref bị thay đổi, component không bị re-render. Đây là yếu tố quan trọng khi xem xét sử dụng ref.</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ref tới Dom Element</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ref tới 1 utils/ 1 giá trị mà ta không muốn bị ảnh hưởng bởi việc re-render.</a:t>
            </a:r>
            <a:endParaRPr sz="1800">
              <a:solidFill>
                <a:schemeClr val="dk1"/>
              </a:solidFill>
              <a:latin typeface="Roboto Condensed"/>
              <a:ea typeface="Roboto Condensed"/>
              <a:cs typeface="Roboto Condensed"/>
              <a:sym typeface="Roboto Condensed"/>
            </a:endParaRPr>
          </a:p>
          <a:p>
            <a:pPr indent="-342900" lvl="0" marL="4572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Một vài ví dụ xài useRef</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Dùng ref tới dom, </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Dùng giữ các giá trị của setTimeout</a:t>
            </a:r>
            <a:endParaRPr sz="1800">
              <a:solidFill>
                <a:schemeClr val="dk1"/>
              </a:solidFill>
              <a:latin typeface="Roboto Condensed"/>
              <a:ea typeface="Roboto Condensed"/>
              <a:cs typeface="Roboto Condensed"/>
              <a:sym typeface="Roboto Condensed"/>
            </a:endParaRPr>
          </a:p>
          <a:p>
            <a:pPr indent="-342900" lvl="1" marL="914400" rtl="0" algn="l">
              <a:lnSpc>
                <a:spcPct val="115000"/>
              </a:lnSpc>
              <a:spcBef>
                <a:spcPts val="0"/>
              </a:spcBef>
              <a:spcAft>
                <a:spcPts val="0"/>
              </a:spcAft>
              <a:buClr>
                <a:schemeClr val="dk1"/>
              </a:buClr>
              <a:buSzPts val="1800"/>
              <a:buFont typeface="Roboto Condensed"/>
              <a:buChar char="○"/>
            </a:pPr>
            <a:r>
              <a:rPr lang="vi" sz="1800">
                <a:solidFill>
                  <a:schemeClr val="dk1"/>
                </a:solidFill>
                <a:latin typeface="Roboto Condensed"/>
                <a:ea typeface="Roboto Condensed"/>
                <a:cs typeface="Roboto Condensed"/>
                <a:sym typeface="Roboto Condensed"/>
              </a:rPr>
              <a:t>Nếu show/hide 1 element gây các issue về rendering hoặc tương tự thì có thể sử dụng useRef để toggle style hoặc add/remove class</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8"/>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Router DOM</a:t>
            </a:r>
            <a:endParaRPr sz="3000"/>
          </a:p>
        </p:txBody>
      </p:sp>
      <p:sp>
        <p:nvSpPr>
          <p:cNvPr id="965" name="Google Shape;965;p158"/>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1: Nên truyền params ntn</a:t>
            </a:r>
            <a:endParaRPr b="1" sz="1800">
              <a:solidFill>
                <a:schemeClr val="dk1"/>
              </a:solidFill>
              <a:latin typeface="Roboto Condensed"/>
              <a:ea typeface="Roboto Condensed"/>
              <a:cs typeface="Roboto Condensed"/>
              <a:sym typeface="Roboto Condensed"/>
            </a:endParaRPr>
          </a:p>
        </p:txBody>
      </p:sp>
      <p:sp>
        <p:nvSpPr>
          <p:cNvPr id="966" name="Google Shape;966;p158"/>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từng modules, tổ chức theo /pages, /containers, components.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pages là folder chứa các component được khai báo trực tiếp từ router</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param và path variable nên được lấy ở pages, sau đó truyền cho containers.</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59"/>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Router DOM</a:t>
            </a:r>
            <a:endParaRPr sz="3000"/>
          </a:p>
        </p:txBody>
      </p:sp>
      <p:sp>
        <p:nvSpPr>
          <p:cNvPr id="972" name="Google Shape;972;p159"/>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2: quản lý router như thế nào?</a:t>
            </a:r>
            <a:endParaRPr b="1" sz="1800">
              <a:solidFill>
                <a:schemeClr val="dk1"/>
              </a:solidFill>
              <a:latin typeface="Roboto Condensed"/>
              <a:ea typeface="Roboto Condensed"/>
              <a:cs typeface="Roboto Condensed"/>
              <a:sym typeface="Roboto Condensed"/>
            </a:endParaRPr>
          </a:p>
        </p:txBody>
      </p:sp>
      <p:sp>
        <p:nvSpPr>
          <p:cNvPr id="973" name="Google Shape;973;p159"/>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đối tượng sitemap để quản lý toàn bộ router trong app.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một router gồm 2 thành phần, path và roles, nhìn vào đó để biết được các role nào có quyền truy cập vào router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router được generate từ các variable khác thì:</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Data model đại diện cho params</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generate function nhận vào param chính là data model trên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page cần lấy data của data model này, cast params thành đối tượng cũ.</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0"/>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Router DOM</a:t>
            </a:r>
            <a:endParaRPr sz="3000"/>
          </a:p>
        </p:txBody>
      </p:sp>
      <p:sp>
        <p:nvSpPr>
          <p:cNvPr id="979" name="Google Shape;979;p160"/>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3: Quản lý private router và handle default page</a:t>
            </a:r>
            <a:endParaRPr b="1" sz="1800">
              <a:solidFill>
                <a:schemeClr val="dk1"/>
              </a:solidFill>
              <a:latin typeface="Roboto Condensed"/>
              <a:ea typeface="Roboto Condensed"/>
              <a:cs typeface="Roboto Condensed"/>
              <a:sym typeface="Roboto Condensed"/>
            </a:endParaRPr>
          </a:p>
        </p:txBody>
      </p:sp>
      <p:sp>
        <p:nvSpPr>
          <p:cNvPr id="980" name="Google Shape;980;p160"/>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protected router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khai báo router và cái roles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Check điều kiện roles với current role để xác định coi có quyền truy cập hay không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Redirect to forbidden page nếu không được phép.</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Page index đôi khi phức tạp hơn ta tưởng</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thay vì phải handle if else, thì tạo 1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component xử lý logic để trả lại đúng page dựa vào cái state của user hiện tại.</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61"/>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React Router DOM</a:t>
            </a:r>
            <a:endParaRPr sz="3000"/>
          </a:p>
        </p:txBody>
      </p:sp>
      <p:sp>
        <p:nvSpPr>
          <p:cNvPr id="986" name="Google Shape;986;p161"/>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4: Update page url dynamically based on filter data</a:t>
            </a:r>
            <a:endParaRPr b="1" sz="1800">
              <a:solidFill>
                <a:schemeClr val="dk1"/>
              </a:solidFill>
              <a:latin typeface="Roboto Condensed"/>
              <a:ea typeface="Roboto Condensed"/>
              <a:cs typeface="Roboto Condensed"/>
              <a:sym typeface="Roboto Condensed"/>
            </a:endParaRPr>
          </a:p>
        </p:txBody>
      </p:sp>
      <p:sp>
        <p:nvSpPr>
          <p:cNvPr id="987" name="Google Shape;987;p161"/>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Giả sử trong chức năng pagination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click sort, hoặc paging, thì cần update lại url.</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user copy url này để share cho người khác.</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làm sao để việc update này trở nên tự động?</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Mỗi pagination có các params : orderBy, current page, pageSize</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các giá trị này thay đổi, đặt 1 hook</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Hook này update lại url dựa trên state.</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Câu hỏi: </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Nếu filter dựa trên params, thì việc xử lý sự kiện này khi params thay đổi sẽ ntn?</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2"/>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Formik and form validation</a:t>
            </a:r>
            <a:endParaRPr sz="3000"/>
          </a:p>
        </p:txBody>
      </p:sp>
      <p:sp>
        <p:nvSpPr>
          <p:cNvPr id="993" name="Google Shape;993;p162"/>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Formik : Form handler, yup: form validation</a:t>
            </a:r>
            <a:endParaRPr b="1" sz="1800">
              <a:solidFill>
                <a:schemeClr val="dk1"/>
              </a:solidFill>
              <a:latin typeface="Roboto Condensed"/>
              <a:ea typeface="Roboto Condensed"/>
              <a:cs typeface="Roboto Condensed"/>
              <a:sym typeface="Roboto Condensed"/>
            </a:endParaRPr>
          </a:p>
        </p:txBody>
      </p:sp>
      <p:sp>
        <p:nvSpPr>
          <p:cNvPr id="994" name="Google Shape;994;p162"/>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Thư viện formik: </a:t>
            </a:r>
            <a:r>
              <a:rPr lang="vi" sz="1600" u="sng">
                <a:solidFill>
                  <a:schemeClr val="hlink"/>
                </a:solidFill>
                <a:latin typeface="Roboto Condensed"/>
                <a:ea typeface="Roboto Condensed"/>
                <a:cs typeface="Roboto Condensed"/>
                <a:sym typeface="Roboto Condensed"/>
                <a:hlinkClick r:id="rId3"/>
              </a:rPr>
              <a:t>https://formik.org/docs/overview</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Thư viện yup: https://www.npmjs.com/package/yup</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thư viện này như thế nào?</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Add warning error cho từng input/select/radio button, … với connect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Add form validation schema</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Chia form handler thành nhiều phần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lại form validation ở nhiều form handler.</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3"/>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Formik and form validation</a:t>
            </a:r>
            <a:endParaRPr sz="3000"/>
          </a:p>
        </p:txBody>
      </p:sp>
      <p:sp>
        <p:nvSpPr>
          <p:cNvPr id="1000" name="Google Shape;1000;p163"/>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1. Handle show/hide error cho form ntn?</a:t>
            </a:r>
            <a:endParaRPr b="1" sz="1800">
              <a:solidFill>
                <a:schemeClr val="dk1"/>
              </a:solidFill>
              <a:latin typeface="Roboto Condensed"/>
              <a:ea typeface="Roboto Condensed"/>
              <a:cs typeface="Roboto Condensed"/>
              <a:sym typeface="Roboto Condensed"/>
            </a:endParaRPr>
          </a:p>
        </p:txBody>
      </p:sp>
      <p:sp>
        <p:nvSpPr>
          <p:cNvPr id="1001" name="Google Shape;1001;p163"/>
          <p:cNvSpPr txBox="1"/>
          <p:nvPr>
            <p:ph idx="2" type="body"/>
          </p:nvPr>
        </p:nvSpPr>
        <p:spPr>
          <a:xfrm>
            <a:off x="327450" y="1219500"/>
            <a:ext cx="85683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Toàn bộ các input của Antd đều phải được wrap lại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wrap component, truyền formik và name vào như các props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add error element dựa vào data của formik</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Add validation schema cho form</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Khi onChange, hoặc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onSubmit, err message </a:t>
            </a:r>
            <a:endParaRPr sz="1600">
              <a:solidFill>
                <a:schemeClr val="dk1"/>
              </a:solidFill>
              <a:latin typeface="Roboto Condensed"/>
              <a:ea typeface="Roboto Condensed"/>
              <a:cs typeface="Roboto Condensed"/>
              <a:sym typeface="Roboto Condensed"/>
            </a:endParaRPr>
          </a:p>
          <a:p>
            <a:pPr indent="0" lvl="0" marL="45720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của formik sẽ bị thay đổi.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Dựa vào đó để hiển thị </a:t>
            </a:r>
            <a:endParaRPr sz="1600">
              <a:solidFill>
                <a:schemeClr val="dk1"/>
              </a:solidFill>
              <a:latin typeface="Roboto Condensed"/>
              <a:ea typeface="Roboto Condensed"/>
              <a:cs typeface="Roboto Condensed"/>
              <a:sym typeface="Roboto Condensed"/>
            </a:endParaRPr>
          </a:p>
          <a:p>
            <a:pPr indent="457200" lvl="0" marL="0" rtl="0" algn="l">
              <a:lnSpc>
                <a:spcPct val="115000"/>
              </a:lnSpc>
              <a:spcBef>
                <a:spcPts val="500"/>
              </a:spcBef>
              <a:spcAft>
                <a:spcPts val="0"/>
              </a:spcAft>
              <a:buNone/>
            </a:pPr>
            <a:r>
              <a:rPr lang="vi" sz="1600">
                <a:solidFill>
                  <a:schemeClr val="dk1"/>
                </a:solidFill>
                <a:latin typeface="Roboto Condensed"/>
                <a:ea typeface="Roboto Condensed"/>
                <a:cs typeface="Roboto Condensed"/>
                <a:sym typeface="Roboto Condensed"/>
              </a:rPr>
              <a:t>các err message</a:t>
            </a:r>
            <a:endParaRPr sz="1600">
              <a:solidFill>
                <a:schemeClr val="dk1"/>
              </a:solidFill>
              <a:latin typeface="Roboto Condensed"/>
              <a:ea typeface="Roboto Condensed"/>
              <a:cs typeface="Roboto Condensed"/>
              <a:sym typeface="Roboto Condensed"/>
            </a:endParaRPr>
          </a:p>
        </p:txBody>
      </p:sp>
      <p:pic>
        <p:nvPicPr>
          <p:cNvPr id="1002" name="Google Shape;1002;p163"/>
          <p:cNvPicPr preferRelativeResize="0"/>
          <p:nvPr/>
        </p:nvPicPr>
        <p:blipFill>
          <a:blip r:embed="rId3">
            <a:alphaModFix/>
          </a:blip>
          <a:stretch>
            <a:fillRect/>
          </a:stretch>
        </p:blipFill>
        <p:spPr>
          <a:xfrm>
            <a:off x="2949675" y="2544025"/>
            <a:ext cx="6016100" cy="23426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64"/>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Formik and form validation</a:t>
            </a:r>
            <a:endParaRPr sz="3000"/>
          </a:p>
        </p:txBody>
      </p:sp>
      <p:sp>
        <p:nvSpPr>
          <p:cNvPr id="1008" name="Google Shape;1008;p164"/>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2. Handle các common validation như thế nào?</a:t>
            </a:r>
            <a:endParaRPr b="1" sz="1800">
              <a:solidFill>
                <a:schemeClr val="dk1"/>
              </a:solidFill>
              <a:latin typeface="Roboto Condensed"/>
              <a:ea typeface="Roboto Condensed"/>
              <a:cs typeface="Roboto Condensed"/>
              <a:sym typeface="Roboto Condensed"/>
            </a:endParaRPr>
          </a:p>
        </p:txBody>
      </p:sp>
      <p:sp>
        <p:nvSpPr>
          <p:cNvPr id="1009" name="Google Shape;1009;p164"/>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Giả sử tồn tại chức năng manage users, cho phép add/update users.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có nhiều form, với nhiều loại users khác nhau, như district admin, school admin, teacher, parent, student.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mỗi users này có email validation, tuy nhiên form handle của chúng khác nhau.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Xử lý code ntn cho tối ưu trong trường hợp này?</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65"/>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Formik and form validation</a:t>
            </a:r>
            <a:endParaRPr sz="3000"/>
          </a:p>
        </p:txBody>
      </p:sp>
      <p:sp>
        <p:nvSpPr>
          <p:cNvPr id="1015" name="Google Shape;1015;p165"/>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2. Handle các common validation như thế nào?</a:t>
            </a:r>
            <a:endParaRPr b="1" sz="1800">
              <a:solidFill>
                <a:schemeClr val="dk1"/>
              </a:solidFill>
              <a:latin typeface="Roboto Condensed"/>
              <a:ea typeface="Roboto Condensed"/>
              <a:cs typeface="Roboto Condensed"/>
              <a:sym typeface="Roboto Condensed"/>
            </a:endParaRPr>
          </a:p>
        </p:txBody>
      </p:sp>
      <p:sp>
        <p:nvSpPr>
          <p:cNvPr id="1016" name="Google Shape;1016;p165"/>
          <p:cNvSpPr txBox="1"/>
          <p:nvPr>
            <p:ph idx="2" type="body"/>
          </p:nvPr>
        </p:nvSpPr>
        <p:spPr>
          <a:xfrm>
            <a:off x="327450" y="1219500"/>
            <a:ext cx="40692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FormValidationUtils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tạo 1 emailValidation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thay vì khai báo yup.email… thì sử dụng FormValidationUtils để xử lý.</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Thay vì phải repeat code, ta có thể xây dựng 1 utils để quản lý validation.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Điều này đảm bảo tính đồng bộ, hạn chế repeat code và khi có sự thay đổi xảy ra, dễ quản lý hơn.</a:t>
            </a:r>
            <a:endParaRPr sz="1600">
              <a:solidFill>
                <a:schemeClr val="dk1"/>
              </a:solidFill>
              <a:latin typeface="Roboto Condensed"/>
              <a:ea typeface="Roboto Condensed"/>
              <a:cs typeface="Roboto Condensed"/>
              <a:sym typeface="Roboto Condensed"/>
            </a:endParaRPr>
          </a:p>
        </p:txBody>
      </p:sp>
      <p:pic>
        <p:nvPicPr>
          <p:cNvPr id="1017" name="Google Shape;1017;p165"/>
          <p:cNvPicPr preferRelativeResize="0"/>
          <p:nvPr/>
        </p:nvPicPr>
        <p:blipFill>
          <a:blip r:embed="rId3">
            <a:alphaModFix/>
          </a:blip>
          <a:stretch>
            <a:fillRect/>
          </a:stretch>
        </p:blipFill>
        <p:spPr>
          <a:xfrm>
            <a:off x="4549050" y="1398725"/>
            <a:ext cx="4442549" cy="307230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66"/>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Formik and form validation</a:t>
            </a:r>
            <a:endParaRPr sz="3000"/>
          </a:p>
        </p:txBody>
      </p:sp>
      <p:sp>
        <p:nvSpPr>
          <p:cNvPr id="1023" name="Google Shape;1023;p166"/>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3. Nếu 1 form quá phức tạp, làm sao để tách nó thành nhiều component?</a:t>
            </a:r>
            <a:endParaRPr b="1" sz="1800">
              <a:solidFill>
                <a:schemeClr val="dk1"/>
              </a:solidFill>
              <a:latin typeface="Roboto Condensed"/>
              <a:ea typeface="Roboto Condensed"/>
              <a:cs typeface="Roboto Condensed"/>
              <a:sym typeface="Roboto Condensed"/>
            </a:endParaRPr>
          </a:p>
        </p:txBody>
      </p:sp>
      <p:sp>
        <p:nvSpPr>
          <p:cNvPr id="1024" name="Google Shape;1024;p166"/>
          <p:cNvSpPr txBox="1"/>
          <p:nvPr>
            <p:ph idx="2" type="body"/>
          </p:nvPr>
        </p:nvSpPr>
        <p:spPr>
          <a:xfrm>
            <a:off x="327450" y="1219500"/>
            <a:ext cx="8397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Gom các form input có liên quan tới nhau thành 1 component</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Truyền formik đi dưới dạng props</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Trong component handle các event onchange cho cái formik này.</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Xây dựng các abstract component.</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Thay vì giữ 1 form phức tạp, ta tách nó thành nhiều phần</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Sử dụng builder để gom các data phụ thuộc nhau thành từng group</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Truyền formik như 1 props và handle sự thay đổi các data này ở bên trong các thành phần của form</a:t>
            </a:r>
            <a:endParaRPr sz="1600">
              <a:solidFill>
                <a:schemeClr val="dk1"/>
              </a:solidFill>
              <a:latin typeface="Roboto Condensed"/>
              <a:ea typeface="Roboto Condensed"/>
              <a:cs typeface="Roboto Condensed"/>
              <a:sym typeface="Roboto Condensed"/>
            </a:endParaRPr>
          </a:p>
          <a:p>
            <a:pPr indent="-330200" lvl="1" marL="9144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Chia càng nhỏ càng dễ quản lý.</a:t>
            </a:r>
            <a:endParaRPr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67"/>
          <p:cNvSpPr txBox="1"/>
          <p:nvPr>
            <p:ph type="title"/>
          </p:nvPr>
        </p:nvSpPr>
        <p:spPr>
          <a:xfrm>
            <a:off x="327454" y="191787"/>
            <a:ext cx="8482800" cy="628200"/>
          </a:xfrm>
          <a:prstGeom prst="rect">
            <a:avLst/>
          </a:prstGeom>
        </p:spPr>
        <p:txBody>
          <a:bodyPr anchorCtr="0" anchor="ctr" bIns="34275" lIns="68575" spcFirstLastPara="1" rIns="68575" wrap="square" tIns="34275">
            <a:noAutofit/>
          </a:bodyPr>
          <a:lstStyle/>
          <a:p>
            <a:pPr indent="0" lvl="0" marL="0" rtl="0" algn="l">
              <a:lnSpc>
                <a:spcPct val="100000"/>
              </a:lnSpc>
              <a:spcBef>
                <a:spcPts val="0"/>
              </a:spcBef>
              <a:spcAft>
                <a:spcPts val="0"/>
              </a:spcAft>
              <a:buClr>
                <a:schemeClr val="dk1"/>
              </a:buClr>
              <a:buFont typeface="Arial"/>
              <a:buNone/>
            </a:pPr>
            <a:r>
              <a:rPr lang="vi" sz="2400"/>
              <a:t>Formik and form validation</a:t>
            </a:r>
            <a:endParaRPr sz="3000"/>
          </a:p>
        </p:txBody>
      </p:sp>
      <p:sp>
        <p:nvSpPr>
          <p:cNvPr id="1030" name="Google Shape;1030;p167"/>
          <p:cNvSpPr txBox="1"/>
          <p:nvPr>
            <p:ph idx="1" type="body"/>
          </p:nvPr>
        </p:nvSpPr>
        <p:spPr>
          <a:xfrm>
            <a:off x="327450" y="897425"/>
            <a:ext cx="8040000" cy="3489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500"/>
              </a:spcBef>
              <a:spcAft>
                <a:spcPts val="0"/>
              </a:spcAft>
              <a:buClr>
                <a:schemeClr val="dk1"/>
              </a:buClr>
              <a:buSzPts val="1100"/>
              <a:buFont typeface="Arial"/>
              <a:buNone/>
            </a:pPr>
            <a:r>
              <a:rPr b="1" lang="vi" sz="1800">
                <a:solidFill>
                  <a:schemeClr val="dk1"/>
                </a:solidFill>
                <a:latin typeface="Roboto Condensed"/>
                <a:ea typeface="Roboto Condensed"/>
                <a:cs typeface="Roboto Condensed"/>
                <a:sym typeface="Roboto Condensed"/>
              </a:rPr>
              <a:t>Question 3. Nếu 1 form quá phức tạp, làm sao để tách nó thành nhiều component?</a:t>
            </a:r>
            <a:endParaRPr b="1" sz="1800">
              <a:solidFill>
                <a:schemeClr val="dk1"/>
              </a:solidFill>
              <a:latin typeface="Roboto Condensed"/>
              <a:ea typeface="Roboto Condensed"/>
              <a:cs typeface="Roboto Condensed"/>
              <a:sym typeface="Roboto Condensed"/>
            </a:endParaRPr>
          </a:p>
        </p:txBody>
      </p:sp>
      <p:sp>
        <p:nvSpPr>
          <p:cNvPr id="1031" name="Google Shape;1031;p167"/>
          <p:cNvSpPr txBox="1"/>
          <p:nvPr>
            <p:ph idx="2" type="body"/>
          </p:nvPr>
        </p:nvSpPr>
        <p:spPr>
          <a:xfrm>
            <a:off x="439075" y="1350650"/>
            <a:ext cx="3951600" cy="367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50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Thay vì để 1 form AddAssignment phức tạp, ta tách nó thành nhiều thành phần</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Mỗi thành phần là 1 cụm các form data có liên quan tới nhau</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Việc handle onchange của từng thành phần có thể được thực hiện ở bên trong. Từng thành phần tự handle khi data của nó thay đổi.</a:t>
            </a:r>
            <a:endParaRPr sz="1600">
              <a:solidFill>
                <a:schemeClr val="dk1"/>
              </a:solidFill>
              <a:latin typeface="Roboto Condensed"/>
              <a:ea typeface="Roboto Condensed"/>
              <a:cs typeface="Roboto Condensed"/>
              <a:sym typeface="Roboto Condensed"/>
            </a:endParaRPr>
          </a:p>
          <a:p>
            <a:pPr indent="-330200" lvl="0" marL="457200" rtl="0" algn="l">
              <a:lnSpc>
                <a:spcPct val="115000"/>
              </a:lnSpc>
              <a:spcBef>
                <a:spcPts val="0"/>
              </a:spcBef>
              <a:spcAft>
                <a:spcPts val="0"/>
              </a:spcAft>
              <a:buClr>
                <a:schemeClr val="dk1"/>
              </a:buClr>
              <a:buSzPts val="1600"/>
              <a:buFont typeface="Roboto Condensed"/>
              <a:buChar char="●"/>
            </a:pPr>
            <a:r>
              <a:rPr lang="vi" sz="1600">
                <a:solidFill>
                  <a:schemeClr val="dk1"/>
                </a:solidFill>
                <a:latin typeface="Roboto Condensed"/>
                <a:ea typeface="Roboto Condensed"/>
                <a:cs typeface="Roboto Condensed"/>
                <a:sym typeface="Roboto Condensed"/>
              </a:rPr>
              <a:t>Việc handle onchange cũng có thể được thực hiện từ bên ngoài, khi muốn sử dụng lại component này ở các vị trí khác.</a:t>
            </a:r>
            <a:endParaRPr sz="1600">
              <a:solidFill>
                <a:schemeClr val="dk1"/>
              </a:solidFill>
              <a:latin typeface="Roboto Condensed"/>
              <a:ea typeface="Roboto Condensed"/>
              <a:cs typeface="Roboto Condensed"/>
              <a:sym typeface="Roboto Condensed"/>
            </a:endParaRPr>
          </a:p>
        </p:txBody>
      </p:sp>
      <p:pic>
        <p:nvPicPr>
          <p:cNvPr id="1032" name="Google Shape;1032;p167"/>
          <p:cNvPicPr preferRelativeResize="0"/>
          <p:nvPr/>
        </p:nvPicPr>
        <p:blipFill>
          <a:blip r:embed="rId3">
            <a:alphaModFix/>
          </a:blip>
          <a:stretch>
            <a:fillRect/>
          </a:stretch>
        </p:blipFill>
        <p:spPr>
          <a:xfrm>
            <a:off x="4480321" y="1350650"/>
            <a:ext cx="4536601" cy="379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34343"/>
      </a:dk2>
      <a:lt2>
        <a:srgbClr val="E7E6E6"/>
      </a:lt2>
      <a:accent1>
        <a:srgbClr val="F5C400"/>
      </a:accent1>
      <a:accent2>
        <a:srgbClr val="ED9F23"/>
      </a:accent2>
      <a:accent3>
        <a:srgbClr val="EDDD1D"/>
      </a:accent3>
      <a:accent4>
        <a:srgbClr val="FDF166"/>
      </a:accent4>
      <a:accent5>
        <a:srgbClr val="3F3F3F"/>
      </a:accent5>
      <a:accent6>
        <a:srgbClr val="3F3F3F"/>
      </a:accent6>
      <a:hlink>
        <a:srgbClr val="3F3F3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